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9"/>
    <p:sldMasterId id="2147483660" r:id="rId70"/>
  </p:sldMasterIdLst>
  <p:notesMasterIdLst>
    <p:notesMasterId r:id="rId140"/>
  </p:notesMasterIdLst>
  <p:sldIdLst>
    <p:sldId id="256" r:id="rId71"/>
    <p:sldId id="301" r:id="rId72"/>
    <p:sldId id="302" r:id="rId73"/>
    <p:sldId id="354" r:id="rId74"/>
    <p:sldId id="355" r:id="rId75"/>
    <p:sldId id="303" r:id="rId76"/>
    <p:sldId id="304" r:id="rId77"/>
    <p:sldId id="306" r:id="rId78"/>
    <p:sldId id="358"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390" r:id="rId111"/>
    <p:sldId id="307" r:id="rId112"/>
    <p:sldId id="391" r:id="rId113"/>
    <p:sldId id="265" r:id="rId114"/>
    <p:sldId id="257" r:id="rId115"/>
    <p:sldId id="260" r:id="rId116"/>
    <p:sldId id="258" r:id="rId117"/>
    <p:sldId id="261" r:id="rId118"/>
    <p:sldId id="262" r:id="rId119"/>
    <p:sldId id="273" r:id="rId120"/>
    <p:sldId id="263" r:id="rId121"/>
    <p:sldId id="274" r:id="rId122"/>
    <p:sldId id="264" r:id="rId123"/>
    <p:sldId id="275" r:id="rId124"/>
    <p:sldId id="267" r:id="rId125"/>
    <p:sldId id="266" r:id="rId126"/>
    <p:sldId id="268" r:id="rId127"/>
    <p:sldId id="271" r:id="rId128"/>
    <p:sldId id="269" r:id="rId129"/>
    <p:sldId id="270" r:id="rId130"/>
    <p:sldId id="272" r:id="rId131"/>
    <p:sldId id="308" r:id="rId132"/>
    <p:sldId id="309" r:id="rId133"/>
    <p:sldId id="311" r:id="rId134"/>
    <p:sldId id="352" r:id="rId135"/>
    <p:sldId id="353" r:id="rId136"/>
    <p:sldId id="356" r:id="rId137"/>
    <p:sldId id="314" r:id="rId138"/>
    <p:sldId id="337"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F43D1D-97BE-A004-634F-BB327CEBF40B}" name="Laura Hale" initials="LH" userId="2c375030e975f6ba" providerId="Windows Live"/>
  <p188:author id="{18A890F1-CC09-74F5-0687-DCF9D54E73B9}" name="Emma Rodriguez" initials="ER" userId="S::Erodriguez@socialent.onmicrosoft.com::28660887-cbb5-4bb1-b891-95ebc9edd4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04F9F-6EBA-4D04-AAD8-BCE22FCA4C5D}" v="1" dt="2022-01-18T19:43:29.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47.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4.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38" Type="http://schemas.openxmlformats.org/officeDocument/2006/relationships/slide" Target="slides/slide68.xml"/><Relationship Id="rId16" Type="http://schemas.openxmlformats.org/officeDocument/2006/relationships/customXml" Target="../customXml/item16.xml"/><Relationship Id="rId107" Type="http://schemas.openxmlformats.org/officeDocument/2006/relationships/slide" Target="slides/slide3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4.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28" Type="http://schemas.openxmlformats.org/officeDocument/2006/relationships/slide" Target="slides/slide58.xml"/><Relationship Id="rId144"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slide" Target="slides/slide43.xml"/><Relationship Id="rId118" Type="http://schemas.openxmlformats.org/officeDocument/2006/relationships/slide" Target="slides/slide48.xml"/><Relationship Id="rId134" Type="http://schemas.openxmlformats.org/officeDocument/2006/relationships/slide" Target="slides/slide64.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103" Type="http://schemas.openxmlformats.org/officeDocument/2006/relationships/slide" Target="slides/slide33.xml"/><Relationship Id="rId108" Type="http://schemas.openxmlformats.org/officeDocument/2006/relationships/slide" Target="slides/slide38.xml"/><Relationship Id="rId116" Type="http://schemas.openxmlformats.org/officeDocument/2006/relationships/slide" Target="slides/slide46.xml"/><Relationship Id="rId124" Type="http://schemas.openxmlformats.org/officeDocument/2006/relationships/slide" Target="slides/slide54.xml"/><Relationship Id="rId129" Type="http://schemas.openxmlformats.org/officeDocument/2006/relationships/slide" Target="slides/slide59.xml"/><Relationship Id="rId137" Type="http://schemas.openxmlformats.org/officeDocument/2006/relationships/slide" Target="slides/slide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Master" Target="slideMasters/slideMaster2.xml"/><Relationship Id="rId75" Type="http://schemas.openxmlformats.org/officeDocument/2006/relationships/slide" Target="slides/slide5.xml"/><Relationship Id="rId83" Type="http://schemas.openxmlformats.org/officeDocument/2006/relationships/slide" Target="slides/slide13.xml"/><Relationship Id="rId88" Type="http://schemas.openxmlformats.org/officeDocument/2006/relationships/slide" Target="slides/slide18.xml"/><Relationship Id="rId91" Type="http://schemas.openxmlformats.org/officeDocument/2006/relationships/slide" Target="slides/slide21.xml"/><Relationship Id="rId96" Type="http://schemas.openxmlformats.org/officeDocument/2006/relationships/slide" Target="slides/slide26.xml"/><Relationship Id="rId111" Type="http://schemas.openxmlformats.org/officeDocument/2006/relationships/slide" Target="slides/slide41.xml"/><Relationship Id="rId132" Type="http://schemas.openxmlformats.org/officeDocument/2006/relationships/slide" Target="slides/slide62.xml"/><Relationship Id="rId140" Type="http://schemas.openxmlformats.org/officeDocument/2006/relationships/notesMaster" Target="notesMasters/notesMaster1.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36.xml"/><Relationship Id="rId114" Type="http://schemas.openxmlformats.org/officeDocument/2006/relationships/slide" Target="slides/slide44.xml"/><Relationship Id="rId119" Type="http://schemas.openxmlformats.org/officeDocument/2006/relationships/slide" Target="slides/slide49.xml"/><Relationship Id="rId127" Type="http://schemas.openxmlformats.org/officeDocument/2006/relationships/slide" Target="slides/slide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slide" Target="slides/slide11.xml"/><Relationship Id="rId86" Type="http://schemas.openxmlformats.org/officeDocument/2006/relationships/slide" Target="slides/slide16.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30" Type="http://schemas.openxmlformats.org/officeDocument/2006/relationships/slide" Target="slides/slide60.xml"/><Relationship Id="rId135" Type="http://schemas.openxmlformats.org/officeDocument/2006/relationships/slide" Target="slides/slide65.xml"/><Relationship Id="rId14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61" Type="http://schemas.openxmlformats.org/officeDocument/2006/relationships/customXml" Target="../customXml/item61.xml"/><Relationship Id="rId82" Type="http://schemas.openxmlformats.org/officeDocument/2006/relationships/slide" Target="slides/slide1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microsoft.com/office/2018/10/relationships/authors" Target="author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Rodriguez" userId="28660887-cbb5-4bb1-b891-95ebc9edd446" providerId="ADAL" clId="{19A77987-9D11-4BF1-8288-1360988D5376}"/>
    <pc:docChg chg="modSld">
      <pc:chgData name="Emma Rodriguez" userId="28660887-cbb5-4bb1-b891-95ebc9edd446" providerId="ADAL" clId="{19A77987-9D11-4BF1-8288-1360988D5376}" dt="2022-01-19T01:18:48.645" v="3" actId="20577"/>
      <pc:docMkLst>
        <pc:docMk/>
      </pc:docMkLst>
      <pc:sldChg chg="modSp mod delCm">
        <pc:chgData name="Emma Rodriguez" userId="28660887-cbb5-4bb1-b891-95ebc9edd446" providerId="ADAL" clId="{19A77987-9D11-4BF1-8288-1360988D5376}" dt="2022-01-19T01:18:48.645" v="3" actId="20577"/>
        <pc:sldMkLst>
          <pc:docMk/>
          <pc:sldMk cId="2703923346" sldId="309"/>
        </pc:sldMkLst>
        <pc:spChg chg="mod">
          <ac:chgData name="Emma Rodriguez" userId="28660887-cbb5-4bb1-b891-95ebc9edd446" providerId="ADAL" clId="{19A77987-9D11-4BF1-8288-1360988D5376}" dt="2022-01-19T01:18:48.645" v="3" actId="20577"/>
          <ac:spMkLst>
            <pc:docMk/>
            <pc:sldMk cId="2703923346" sldId="309"/>
            <ac:spMk id="3" creationId="{2F017082-9DF0-4B8F-A0BA-3B4BC670CA5B}"/>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lhale@socialent.com"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mailto:lhale@socialent.co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lhale@socialent.com"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mailto:lhale@socialent.com"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63BE0-0FE9-4C23-9847-1074B541621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BD4A3B6-9E18-4375-8425-66C55CBD4D15}">
      <dgm:prSet/>
      <dgm:spPr/>
      <dgm:t>
        <a:bodyPr/>
        <a:lstStyle/>
        <a:p>
          <a:r>
            <a:rPr lang="en-US" u="sng"/>
            <a:t>Attending Online</a:t>
          </a:r>
          <a:endParaRPr lang="en-US"/>
        </a:p>
      </dgm:t>
    </dgm:pt>
    <dgm:pt modelId="{FBB0AE10-203D-4BFF-828D-A876048B5A4B}" type="parTrans" cxnId="{F6A26A34-D077-4B4C-A9A2-7C14EDD32119}">
      <dgm:prSet/>
      <dgm:spPr/>
      <dgm:t>
        <a:bodyPr/>
        <a:lstStyle/>
        <a:p>
          <a:endParaRPr lang="en-US"/>
        </a:p>
      </dgm:t>
    </dgm:pt>
    <dgm:pt modelId="{93B583C6-0C29-4358-B6C6-812EBFF7C3AE}" type="sibTrans" cxnId="{F6A26A34-D077-4B4C-A9A2-7C14EDD32119}">
      <dgm:prSet/>
      <dgm:spPr/>
      <dgm:t>
        <a:bodyPr/>
        <a:lstStyle/>
        <a:p>
          <a:endParaRPr lang="en-US"/>
        </a:p>
      </dgm:t>
    </dgm:pt>
    <dgm:pt modelId="{04B34252-79F8-4238-ADF5-435A1ABE0BCC}">
      <dgm:prSet/>
      <dgm:spPr/>
      <dgm:t>
        <a:bodyPr/>
        <a:lstStyle/>
        <a:p>
          <a:r>
            <a:rPr lang="en-US">
              <a:latin typeface="Times New Roman" panose="02020603050405020304" pitchFamily="18" charset="0"/>
              <a:cs typeface="Times New Roman" panose="02020603050405020304" pitchFamily="18" charset="0"/>
            </a:rPr>
            <a:t>Please use the “raise hand” feature to indicate you would like to provide public comment so the host can prompt you to unmute.</a:t>
          </a:r>
        </a:p>
      </dgm:t>
    </dgm:pt>
    <dgm:pt modelId="{2C4ECD47-F1B5-4E42-B81C-F14F548B13EB}" type="parTrans" cxnId="{9AE4F95D-5427-44D2-B954-58C771B0F027}">
      <dgm:prSet/>
      <dgm:spPr/>
      <dgm:t>
        <a:bodyPr/>
        <a:lstStyle/>
        <a:p>
          <a:endParaRPr lang="en-US"/>
        </a:p>
      </dgm:t>
    </dgm:pt>
    <dgm:pt modelId="{89F7434B-B8D5-4C77-A490-823A288B46B3}" type="sibTrans" cxnId="{9AE4F95D-5427-44D2-B954-58C771B0F027}">
      <dgm:prSet/>
      <dgm:spPr/>
      <dgm:t>
        <a:bodyPr/>
        <a:lstStyle/>
        <a:p>
          <a:endParaRPr lang="en-US"/>
        </a:p>
      </dgm:t>
    </dgm:pt>
    <dgm:pt modelId="{07B225D4-8F1B-4930-8D36-A35DA381A03C}">
      <dgm:prSet/>
      <dgm:spPr/>
      <dgm:t>
        <a:bodyPr/>
        <a:lstStyle/>
        <a:p>
          <a:r>
            <a:rPr lang="en-US">
              <a:latin typeface="Times New Roman" panose="02020603050405020304" pitchFamily="18" charset="0"/>
              <a:cs typeface="Times New Roman" panose="02020603050405020304" pitchFamily="18" charset="0"/>
            </a:rPr>
            <a:t>If you are dialing in from a telephone and would like to provide public comment, please press *9 so the host can prompt you to unmute.</a:t>
          </a:r>
        </a:p>
      </dgm:t>
    </dgm:pt>
    <dgm:pt modelId="{0B3790C9-6954-4977-838B-01767288E0CB}" type="parTrans" cxnId="{847F7070-18B1-4F86-BDA9-CD483938233B}">
      <dgm:prSet/>
      <dgm:spPr/>
      <dgm:t>
        <a:bodyPr/>
        <a:lstStyle/>
        <a:p>
          <a:endParaRPr lang="en-US"/>
        </a:p>
      </dgm:t>
    </dgm:pt>
    <dgm:pt modelId="{5354AC9B-58CF-4C8D-AE32-E7007628FA48}" type="sibTrans" cxnId="{847F7070-18B1-4F86-BDA9-CD483938233B}">
      <dgm:prSet/>
      <dgm:spPr/>
      <dgm:t>
        <a:bodyPr/>
        <a:lstStyle/>
        <a:p>
          <a:endParaRPr lang="en-US"/>
        </a:p>
      </dgm:t>
    </dgm:pt>
    <dgm:pt modelId="{2EE55495-97CE-4660-8729-BE38E61E7E49}">
      <dgm:prSet/>
      <dgm:spPr/>
      <dgm:t>
        <a:bodyPr/>
        <a:lstStyle/>
        <a:p>
          <a:r>
            <a:rPr lang="en-US" dirty="0">
              <a:latin typeface="Times New Roman" panose="02020603050405020304" pitchFamily="18" charset="0"/>
              <a:cs typeface="Times New Roman" panose="02020603050405020304" pitchFamily="18" charset="0"/>
            </a:rPr>
            <a:t>Before commenting, please state your full name for the record.</a:t>
          </a:r>
        </a:p>
      </dgm:t>
    </dgm:pt>
    <dgm:pt modelId="{80FE21E9-6654-482D-8577-F685F23814F7}" type="parTrans" cxnId="{D29D5EFD-4D4D-4F32-AD29-9C9AA3E49FFC}">
      <dgm:prSet/>
      <dgm:spPr/>
      <dgm:t>
        <a:bodyPr/>
        <a:lstStyle/>
        <a:p>
          <a:endParaRPr lang="en-US"/>
        </a:p>
      </dgm:t>
    </dgm:pt>
    <dgm:pt modelId="{62C27269-38DF-4FE1-AB07-FE7DDE8DDF5F}" type="sibTrans" cxnId="{D29D5EFD-4D4D-4F32-AD29-9C9AA3E49FFC}">
      <dgm:prSet/>
      <dgm:spPr/>
      <dgm:t>
        <a:bodyPr/>
        <a:lstStyle/>
        <a:p>
          <a:endParaRPr lang="en-US"/>
        </a:p>
      </dgm:t>
    </dgm:pt>
    <dgm:pt modelId="{9CEFD1C1-F835-467B-80B0-46056697636E}">
      <dgm:prSet/>
      <dgm:spPr/>
      <dgm:t>
        <a:bodyPr/>
        <a:lstStyle/>
        <a:p>
          <a:r>
            <a:rPr lang="en-US" dirty="0">
              <a:latin typeface="Times New Roman" panose="02020603050405020304" pitchFamily="18" charset="0"/>
              <a:cs typeface="Times New Roman" panose="02020603050405020304" pitchFamily="18" charset="0"/>
            </a:rPr>
            <a:t>*Comments can also be emailed to </a:t>
          </a:r>
          <a:r>
            <a:rPr lang="en-US" dirty="0">
              <a:latin typeface="Times New Roman" panose="02020603050405020304" pitchFamily="18" charset="0"/>
              <a:cs typeface="Times New Roman" panose="02020603050405020304" pitchFamily="18" charset="0"/>
              <a:hlinkClick xmlns:r="http://schemas.openxmlformats.org/officeDocument/2006/relationships" r:id="rId1"/>
            </a:rPr>
            <a:t>lhale@socialent.com</a:t>
          </a:r>
          <a:r>
            <a:rPr lang="en-US" dirty="0">
              <a:latin typeface="Times New Roman" panose="02020603050405020304" pitchFamily="18" charset="0"/>
              <a:cs typeface="Times New Roman" panose="02020603050405020304" pitchFamily="18" charset="0"/>
            </a:rPr>
            <a:t>. These comments and questions will be recorded in meeting minutes.  </a:t>
          </a:r>
        </a:p>
      </dgm:t>
    </dgm:pt>
    <dgm:pt modelId="{63FEC109-E5AB-4CE3-BCBA-2EBF3F7EB264}" type="parTrans" cxnId="{A954E7EC-E3D0-46E8-B6E9-6556040955C7}">
      <dgm:prSet/>
      <dgm:spPr/>
      <dgm:t>
        <a:bodyPr/>
        <a:lstStyle/>
        <a:p>
          <a:endParaRPr lang="en-US"/>
        </a:p>
      </dgm:t>
    </dgm:pt>
    <dgm:pt modelId="{EF45D6C6-7519-49F3-97F5-E218BC6EA058}" type="sibTrans" cxnId="{A954E7EC-E3D0-46E8-B6E9-6556040955C7}">
      <dgm:prSet/>
      <dgm:spPr/>
      <dgm:t>
        <a:bodyPr/>
        <a:lstStyle/>
        <a:p>
          <a:endParaRPr lang="en-US"/>
        </a:p>
      </dgm:t>
    </dgm:pt>
    <dgm:pt modelId="{3403AAA0-31BE-4609-88C8-707ACD848CF1}" type="pres">
      <dgm:prSet presAssocID="{B0363BE0-0FE9-4C23-9847-1074B541621F}" presName="linear" presStyleCnt="0">
        <dgm:presLayoutVars>
          <dgm:animLvl val="lvl"/>
          <dgm:resizeHandles val="exact"/>
        </dgm:presLayoutVars>
      </dgm:prSet>
      <dgm:spPr/>
    </dgm:pt>
    <dgm:pt modelId="{E260A69D-8CBC-4BD5-8130-95F9A9E55C8C}" type="pres">
      <dgm:prSet presAssocID="{DBD4A3B6-9E18-4375-8425-66C55CBD4D15}" presName="parentText" presStyleLbl="node1" presStyleIdx="0" presStyleCnt="1">
        <dgm:presLayoutVars>
          <dgm:chMax val="0"/>
          <dgm:bulletEnabled val="1"/>
        </dgm:presLayoutVars>
      </dgm:prSet>
      <dgm:spPr/>
    </dgm:pt>
    <dgm:pt modelId="{76083D49-A7BA-437B-B519-CE224818AF2A}" type="pres">
      <dgm:prSet presAssocID="{DBD4A3B6-9E18-4375-8425-66C55CBD4D15}" presName="childText" presStyleLbl="revTx" presStyleIdx="0" presStyleCnt="1">
        <dgm:presLayoutVars>
          <dgm:bulletEnabled val="1"/>
        </dgm:presLayoutVars>
      </dgm:prSet>
      <dgm:spPr/>
    </dgm:pt>
  </dgm:ptLst>
  <dgm:cxnLst>
    <dgm:cxn modelId="{BB825120-7423-4802-A004-0EC5E2356C00}" type="presOf" srcId="{07B225D4-8F1B-4930-8D36-A35DA381A03C}" destId="{76083D49-A7BA-437B-B519-CE224818AF2A}" srcOrd="0" destOrd="1" presId="urn:microsoft.com/office/officeart/2005/8/layout/vList2"/>
    <dgm:cxn modelId="{F6A26A34-D077-4B4C-A9A2-7C14EDD32119}" srcId="{B0363BE0-0FE9-4C23-9847-1074B541621F}" destId="{DBD4A3B6-9E18-4375-8425-66C55CBD4D15}" srcOrd="0" destOrd="0" parTransId="{FBB0AE10-203D-4BFF-828D-A876048B5A4B}" sibTransId="{93B583C6-0C29-4358-B6C6-812EBFF7C3AE}"/>
    <dgm:cxn modelId="{763B5B39-F5BC-4441-B27B-504A6489CE4A}" type="presOf" srcId="{2EE55495-97CE-4660-8729-BE38E61E7E49}" destId="{76083D49-A7BA-437B-B519-CE224818AF2A}" srcOrd="0" destOrd="2" presId="urn:microsoft.com/office/officeart/2005/8/layout/vList2"/>
    <dgm:cxn modelId="{9AE4F95D-5427-44D2-B954-58C771B0F027}" srcId="{DBD4A3B6-9E18-4375-8425-66C55CBD4D15}" destId="{04B34252-79F8-4238-ADF5-435A1ABE0BCC}" srcOrd="0" destOrd="0" parTransId="{2C4ECD47-F1B5-4E42-B81C-F14F548B13EB}" sibTransId="{89F7434B-B8D5-4C77-A490-823A288B46B3}"/>
    <dgm:cxn modelId="{847F7070-18B1-4F86-BDA9-CD483938233B}" srcId="{DBD4A3B6-9E18-4375-8425-66C55CBD4D15}" destId="{07B225D4-8F1B-4930-8D36-A35DA381A03C}" srcOrd="1" destOrd="0" parTransId="{0B3790C9-6954-4977-838B-01767288E0CB}" sibTransId="{5354AC9B-58CF-4C8D-AE32-E7007628FA48}"/>
    <dgm:cxn modelId="{B982877D-D267-4774-907D-72597C4B1DA2}" type="presOf" srcId="{9CEFD1C1-F835-467B-80B0-46056697636E}" destId="{76083D49-A7BA-437B-B519-CE224818AF2A}" srcOrd="0" destOrd="3" presId="urn:microsoft.com/office/officeart/2005/8/layout/vList2"/>
    <dgm:cxn modelId="{74E2DD99-E639-439A-9859-7F5B5AB1B657}" type="presOf" srcId="{B0363BE0-0FE9-4C23-9847-1074B541621F}" destId="{3403AAA0-31BE-4609-88C8-707ACD848CF1}" srcOrd="0" destOrd="0" presId="urn:microsoft.com/office/officeart/2005/8/layout/vList2"/>
    <dgm:cxn modelId="{B58FD1A0-5B0F-4D6E-9B4A-7123063E7A28}" type="presOf" srcId="{04B34252-79F8-4238-ADF5-435A1ABE0BCC}" destId="{76083D49-A7BA-437B-B519-CE224818AF2A}" srcOrd="0" destOrd="0" presId="urn:microsoft.com/office/officeart/2005/8/layout/vList2"/>
    <dgm:cxn modelId="{2CBC7AC2-AC5F-4F68-9432-9E0D4B0853F7}" type="presOf" srcId="{DBD4A3B6-9E18-4375-8425-66C55CBD4D15}" destId="{E260A69D-8CBC-4BD5-8130-95F9A9E55C8C}" srcOrd="0" destOrd="0" presId="urn:microsoft.com/office/officeart/2005/8/layout/vList2"/>
    <dgm:cxn modelId="{A954E7EC-E3D0-46E8-B6E9-6556040955C7}" srcId="{DBD4A3B6-9E18-4375-8425-66C55CBD4D15}" destId="{9CEFD1C1-F835-467B-80B0-46056697636E}" srcOrd="3" destOrd="0" parTransId="{63FEC109-E5AB-4CE3-BCBA-2EBF3F7EB264}" sibTransId="{EF45D6C6-7519-49F3-97F5-E218BC6EA058}"/>
    <dgm:cxn modelId="{D29D5EFD-4D4D-4F32-AD29-9C9AA3E49FFC}" srcId="{DBD4A3B6-9E18-4375-8425-66C55CBD4D15}" destId="{2EE55495-97CE-4660-8729-BE38E61E7E49}" srcOrd="2" destOrd="0" parTransId="{80FE21E9-6654-482D-8577-F685F23814F7}" sibTransId="{62C27269-38DF-4FE1-AB07-FE7DDE8DDF5F}"/>
    <dgm:cxn modelId="{A2E1BCB1-27D9-438E-8FF3-4786030BF259}" type="presParOf" srcId="{3403AAA0-31BE-4609-88C8-707ACD848CF1}" destId="{E260A69D-8CBC-4BD5-8130-95F9A9E55C8C}" srcOrd="0" destOrd="0" presId="urn:microsoft.com/office/officeart/2005/8/layout/vList2"/>
    <dgm:cxn modelId="{947B121F-04C8-40AC-8ED6-B784E725CF89}" type="presParOf" srcId="{3403AAA0-31BE-4609-88C8-707ACD848CF1}" destId="{76083D49-A7BA-437B-B519-CE224818AF2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A573F-3CB1-46D9-BB91-6AF58EF4302D}"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FEB431FF-ACCE-42D6-B52C-5929829A1C25}">
      <dgm:prSet phldrT="[Text]" custT="1"/>
      <dgm:spPr/>
      <dgm:t>
        <a:bodyPr/>
        <a:lstStyle/>
        <a:p>
          <a:r>
            <a:rPr lang="en-US" sz="1600" dirty="0">
              <a:latin typeface="+mn-lt"/>
              <a:cs typeface="Arial"/>
            </a:rPr>
            <a:t>Southern, Northern, and </a:t>
          </a:r>
          <a:r>
            <a:rPr lang="en-US" sz="1600">
              <a:latin typeface="+mn-lt"/>
              <a:cs typeface="Arial"/>
            </a:rPr>
            <a:t>Washoe BH regions</a:t>
          </a:r>
          <a:r>
            <a:rPr lang="en-US" sz="1600" dirty="0">
              <a:latin typeface="+mn-lt"/>
              <a:cs typeface="Arial"/>
            </a:rPr>
            <a:t>:</a:t>
          </a:r>
          <a:r>
            <a:rPr lang="en-US" sz="1600" dirty="0">
              <a:latin typeface="+mn-lt"/>
              <a:cs typeface="Calibri" panose="020F0502020204030204" pitchFamily="34" charset="0"/>
            </a:rPr>
            <a:t> </a:t>
          </a:r>
          <a:r>
            <a:rPr lang="en-US" sz="1600" dirty="0">
              <a:latin typeface="+mn-lt"/>
              <a:cs typeface="Arial"/>
            </a:rPr>
            <a:t>increase availability of short and </a:t>
          </a:r>
          <a:br>
            <a:rPr lang="en-US" sz="1600" dirty="0">
              <a:latin typeface="+mn-lt"/>
              <a:cs typeface="Arial"/>
            </a:rPr>
          </a:br>
          <a:r>
            <a:rPr lang="en-US" sz="1600" dirty="0">
              <a:latin typeface="+mn-lt"/>
              <a:cs typeface="Arial"/>
            </a:rPr>
            <a:t>long-term residential treatment</a:t>
          </a:r>
        </a:p>
      </dgm:t>
    </dgm:pt>
    <dgm:pt modelId="{44C5F504-6DAE-4889-8651-72CA7659C952}" type="parTrans" cxnId="{52C933E5-6F12-40CE-985D-E004F60C3BE2}">
      <dgm:prSet/>
      <dgm:spPr/>
      <dgm:t>
        <a:bodyPr/>
        <a:lstStyle/>
        <a:p>
          <a:endParaRPr lang="en-US"/>
        </a:p>
      </dgm:t>
    </dgm:pt>
    <dgm:pt modelId="{F61C9896-A4CF-4D47-AD47-0B4102AC4611}" type="sibTrans" cxnId="{52C933E5-6F12-40CE-985D-E004F60C3BE2}">
      <dgm:prSet/>
      <dgm:spPr>
        <a:solidFill>
          <a:schemeClr val="tx1"/>
        </a:solidFill>
      </dgm:spPr>
      <dgm:t>
        <a:bodyPr/>
        <a:lstStyle/>
        <a:p>
          <a:endParaRPr lang="en-US"/>
        </a:p>
      </dgm:t>
    </dgm:pt>
    <dgm:pt modelId="{78F8C24A-D96C-4C14-9610-A91E1EDEFB95}">
      <dgm:prSet phldrT="[Text]" custT="1"/>
      <dgm:spPr>
        <a:solidFill>
          <a:schemeClr val="accent5"/>
        </a:solidFill>
        <a:ln>
          <a:solidFill>
            <a:schemeClr val="accent5"/>
          </a:solidFill>
        </a:ln>
      </dgm:spPr>
      <dgm:t>
        <a:bodyPr/>
        <a:lstStyle/>
        <a:p>
          <a:r>
            <a:rPr lang="en-US" sz="1600" dirty="0">
              <a:cs typeface="Arial"/>
            </a:rPr>
            <a:t>Southern, Northern, and Washoe BH regions:</a:t>
          </a:r>
          <a:r>
            <a:rPr lang="en-US" sz="1600" dirty="0">
              <a:latin typeface="Calibri" panose="020F0502020204030204" pitchFamily="34" charset="0"/>
              <a:cs typeface="Calibri" panose="020F0502020204030204" pitchFamily="34" charset="0"/>
            </a:rPr>
            <a:t> </a:t>
          </a:r>
          <a:r>
            <a:rPr lang="en-US" sz="1600" dirty="0">
              <a:cs typeface="Arial"/>
            </a:rPr>
            <a:t>increase number of psychiatrists and psychologists listed as specializing in substance abuse and addiction issues</a:t>
          </a:r>
        </a:p>
      </dgm:t>
    </dgm:pt>
    <dgm:pt modelId="{772AE7D8-D235-4EB8-A316-8332CCDCF524}" type="parTrans" cxnId="{9D43E652-79EF-4D72-91B7-F6B7D0A88327}">
      <dgm:prSet/>
      <dgm:spPr/>
      <dgm:t>
        <a:bodyPr/>
        <a:lstStyle/>
        <a:p>
          <a:endParaRPr lang="en-US"/>
        </a:p>
      </dgm:t>
    </dgm:pt>
    <dgm:pt modelId="{BAFFE245-B6A0-406E-9C1F-922045909650}" type="sibTrans" cxnId="{9D43E652-79EF-4D72-91B7-F6B7D0A88327}">
      <dgm:prSet/>
      <dgm:spPr/>
      <dgm:t>
        <a:bodyPr/>
        <a:lstStyle/>
        <a:p>
          <a:endParaRPr lang="en-US"/>
        </a:p>
      </dgm:t>
    </dgm:pt>
    <dgm:pt modelId="{B2C304C4-7F6E-4F0C-A932-418BA775EE19}">
      <dgm:prSet phldrT="[Text]" custT="1"/>
      <dgm:spPr>
        <a:solidFill>
          <a:schemeClr val="accent1"/>
        </a:solidFill>
        <a:ln>
          <a:solidFill>
            <a:schemeClr val="accent1"/>
          </a:solidFill>
        </a:ln>
      </dgm:spPr>
      <dgm:t>
        <a:bodyPr/>
        <a:lstStyle/>
        <a:p>
          <a:r>
            <a:rPr lang="en-US" sz="1600" dirty="0">
              <a:cs typeface="Arial"/>
            </a:rPr>
            <a:t>Rural BH region: increase outpatient treatment by leveraging technology and offering more options for treating COD</a:t>
          </a:r>
        </a:p>
      </dgm:t>
    </dgm:pt>
    <dgm:pt modelId="{460B84CC-368F-4A8F-846B-3549225A6EB3}" type="parTrans" cxnId="{030A91D1-911C-4569-A1DE-0DC2F6F07D01}">
      <dgm:prSet/>
      <dgm:spPr/>
      <dgm:t>
        <a:bodyPr/>
        <a:lstStyle/>
        <a:p>
          <a:endParaRPr lang="en-US"/>
        </a:p>
      </dgm:t>
    </dgm:pt>
    <dgm:pt modelId="{65FDE074-7995-4FC6-A645-0ACCD106EF7F}" type="sibTrans" cxnId="{030A91D1-911C-4569-A1DE-0DC2F6F07D01}">
      <dgm:prSet/>
      <dgm:spPr/>
      <dgm:t>
        <a:bodyPr/>
        <a:lstStyle/>
        <a:p>
          <a:endParaRPr lang="en-US"/>
        </a:p>
      </dgm:t>
    </dgm:pt>
    <dgm:pt modelId="{5937DA79-63C7-4DEA-B9FD-6DBBFECDBE75}">
      <dgm:prSet phldrT="[Text]" custT="1"/>
      <dgm:spPr>
        <a:solidFill>
          <a:schemeClr val="accent6"/>
        </a:solidFill>
        <a:ln>
          <a:solidFill>
            <a:schemeClr val="accent6"/>
          </a:solidFill>
        </a:ln>
      </dgm:spPr>
      <dgm:t>
        <a:bodyPr/>
        <a:lstStyle/>
        <a:p>
          <a:r>
            <a:rPr lang="en-US" sz="1600" dirty="0">
              <a:cs typeface="Arial"/>
            </a:rPr>
            <a:t>Washoe BH region: increase availability of crisis stabilization and outpatient detoxification services</a:t>
          </a:r>
        </a:p>
      </dgm:t>
    </dgm:pt>
    <dgm:pt modelId="{76717A99-6C50-4683-BEA5-96EB8F048FE1}" type="parTrans" cxnId="{57A02DC4-B9F3-4476-A258-E4760527E7AE}">
      <dgm:prSet/>
      <dgm:spPr/>
      <dgm:t>
        <a:bodyPr/>
        <a:lstStyle/>
        <a:p>
          <a:endParaRPr lang="en-US"/>
        </a:p>
      </dgm:t>
    </dgm:pt>
    <dgm:pt modelId="{456488BE-4F4B-422D-AC98-530B22186215}" type="sibTrans" cxnId="{57A02DC4-B9F3-4476-A258-E4760527E7AE}">
      <dgm:prSet/>
      <dgm:spPr/>
      <dgm:t>
        <a:bodyPr/>
        <a:lstStyle/>
        <a:p>
          <a:endParaRPr lang="en-US"/>
        </a:p>
      </dgm:t>
    </dgm:pt>
    <dgm:pt modelId="{4A9D990C-3BC9-485E-A944-FD6579139C30}">
      <dgm:prSet phldrT="[Text]" custT="1"/>
      <dgm:spPr>
        <a:solidFill>
          <a:schemeClr val="accent3"/>
        </a:solidFill>
        <a:ln>
          <a:solidFill>
            <a:schemeClr val="accent3"/>
          </a:solidFill>
        </a:ln>
      </dgm:spPr>
      <dgm:t>
        <a:bodyPr/>
        <a:lstStyle/>
        <a:p>
          <a:r>
            <a:rPr lang="en-US" sz="1600">
              <a:cs typeface="Arial"/>
            </a:rPr>
            <a:t> CDC money established a certification training program for community health workers on public health, criminal justice, healthcare workers (physical and behavioral). Workers pair with peer support specialists to connect individuals to clinical and community resources</a:t>
          </a:r>
        </a:p>
      </dgm:t>
    </dgm:pt>
    <dgm:pt modelId="{8F333164-94A3-4477-9D2F-5F6FE5EA554A}" type="parTrans" cxnId="{E1A44FD2-9307-43C9-B1C6-56AAF140BE2C}">
      <dgm:prSet/>
      <dgm:spPr/>
      <dgm:t>
        <a:bodyPr/>
        <a:lstStyle/>
        <a:p>
          <a:endParaRPr lang="en-US"/>
        </a:p>
      </dgm:t>
    </dgm:pt>
    <dgm:pt modelId="{510AA70B-9EEA-4EEF-B9B7-D9828CE53759}" type="sibTrans" cxnId="{E1A44FD2-9307-43C9-B1C6-56AAF140BE2C}">
      <dgm:prSet/>
      <dgm:spPr/>
      <dgm:t>
        <a:bodyPr/>
        <a:lstStyle/>
        <a:p>
          <a:endParaRPr lang="en-US"/>
        </a:p>
      </dgm:t>
    </dgm:pt>
    <dgm:pt modelId="{A9EC14AE-0CC2-4FFA-A16D-4F5903F506AA}" type="pres">
      <dgm:prSet presAssocID="{4D7A573F-3CB1-46D9-BB91-6AF58EF4302D}" presName="Name0" presStyleCnt="0">
        <dgm:presLayoutVars>
          <dgm:dir/>
          <dgm:resizeHandles val="exact"/>
        </dgm:presLayoutVars>
      </dgm:prSet>
      <dgm:spPr/>
    </dgm:pt>
    <dgm:pt modelId="{7CC5E2DD-ED1E-48B9-AE53-83F07C3F4632}" type="pres">
      <dgm:prSet presAssocID="{4D7A573F-3CB1-46D9-BB91-6AF58EF4302D}" presName="cycle" presStyleCnt="0"/>
      <dgm:spPr/>
    </dgm:pt>
    <dgm:pt modelId="{3D5CDCCB-F672-4369-83E8-1DC3F127BA7E}" type="pres">
      <dgm:prSet presAssocID="{FEB431FF-ACCE-42D6-B52C-5929829A1C25}" presName="nodeFirstNode" presStyleLbl="node1" presStyleIdx="0" presStyleCnt="5">
        <dgm:presLayoutVars>
          <dgm:bulletEnabled val="1"/>
        </dgm:presLayoutVars>
      </dgm:prSet>
      <dgm:spPr/>
    </dgm:pt>
    <dgm:pt modelId="{D33EB832-F275-4970-BE43-9CA95BFE9A59}" type="pres">
      <dgm:prSet presAssocID="{F61C9896-A4CF-4D47-AD47-0B4102AC4611}" presName="sibTransFirstNode" presStyleLbl="bgShp" presStyleIdx="0" presStyleCnt="1"/>
      <dgm:spPr/>
    </dgm:pt>
    <dgm:pt modelId="{A0A8311A-8233-4B54-92E8-9262A35C5E81}" type="pres">
      <dgm:prSet presAssocID="{78F8C24A-D96C-4C14-9610-A91E1EDEFB95}" presName="nodeFollowingNodes" presStyleLbl="node1" presStyleIdx="1" presStyleCnt="5" custScaleX="148316" custScaleY="133519" custRadScaleRad="97480" custRadScaleInc="8885">
        <dgm:presLayoutVars>
          <dgm:bulletEnabled val="1"/>
        </dgm:presLayoutVars>
      </dgm:prSet>
      <dgm:spPr/>
    </dgm:pt>
    <dgm:pt modelId="{C0DE25DD-08BC-4F67-BEF9-B1BFAC597B9B}" type="pres">
      <dgm:prSet presAssocID="{B2C304C4-7F6E-4F0C-A932-418BA775EE19}" presName="nodeFollowingNodes" presStyleLbl="node1" presStyleIdx="2" presStyleCnt="5">
        <dgm:presLayoutVars>
          <dgm:bulletEnabled val="1"/>
        </dgm:presLayoutVars>
      </dgm:prSet>
      <dgm:spPr/>
    </dgm:pt>
    <dgm:pt modelId="{77B2D4DC-9EDC-4552-B1B0-6D7F07BC5FE7}" type="pres">
      <dgm:prSet presAssocID="{5937DA79-63C7-4DEA-B9FD-6DBBFECDBE75}" presName="nodeFollowingNodes" presStyleLbl="node1" presStyleIdx="3" presStyleCnt="5">
        <dgm:presLayoutVars>
          <dgm:bulletEnabled val="1"/>
        </dgm:presLayoutVars>
      </dgm:prSet>
      <dgm:spPr/>
    </dgm:pt>
    <dgm:pt modelId="{66B469F5-0192-4378-8B78-404CF16171B4}" type="pres">
      <dgm:prSet presAssocID="{4A9D990C-3BC9-485E-A944-FD6579139C30}" presName="nodeFollowingNodes" presStyleLbl="node1" presStyleIdx="4" presStyleCnt="5" custScaleX="148282" custScaleY="133309" custRadScaleRad="97480" custRadScaleInc="-8885">
        <dgm:presLayoutVars>
          <dgm:bulletEnabled val="1"/>
        </dgm:presLayoutVars>
      </dgm:prSet>
      <dgm:spPr/>
    </dgm:pt>
  </dgm:ptLst>
  <dgm:cxnLst>
    <dgm:cxn modelId="{8842A819-22DD-4AA5-9C5A-CB453A6F53D5}" type="presOf" srcId="{F61C9896-A4CF-4D47-AD47-0B4102AC4611}" destId="{D33EB832-F275-4970-BE43-9CA95BFE9A59}" srcOrd="0" destOrd="0" presId="urn:microsoft.com/office/officeart/2005/8/layout/cycle3"/>
    <dgm:cxn modelId="{B1821E23-6039-4B85-9B7C-000F459F0CA2}" type="presOf" srcId="{5937DA79-63C7-4DEA-B9FD-6DBBFECDBE75}" destId="{77B2D4DC-9EDC-4552-B1B0-6D7F07BC5FE7}" srcOrd="0" destOrd="0" presId="urn:microsoft.com/office/officeart/2005/8/layout/cycle3"/>
    <dgm:cxn modelId="{17239648-FF33-45B8-A8B6-E3AA2D8D0716}" type="presOf" srcId="{FEB431FF-ACCE-42D6-B52C-5929829A1C25}" destId="{3D5CDCCB-F672-4369-83E8-1DC3F127BA7E}" srcOrd="0" destOrd="0" presId="urn:microsoft.com/office/officeart/2005/8/layout/cycle3"/>
    <dgm:cxn modelId="{871B014D-3361-460C-B671-5DA1E1C4D087}" type="presOf" srcId="{78F8C24A-D96C-4C14-9610-A91E1EDEFB95}" destId="{A0A8311A-8233-4B54-92E8-9262A35C5E81}" srcOrd="0" destOrd="0" presId="urn:microsoft.com/office/officeart/2005/8/layout/cycle3"/>
    <dgm:cxn modelId="{9D43E652-79EF-4D72-91B7-F6B7D0A88327}" srcId="{4D7A573F-3CB1-46D9-BB91-6AF58EF4302D}" destId="{78F8C24A-D96C-4C14-9610-A91E1EDEFB95}" srcOrd="1" destOrd="0" parTransId="{772AE7D8-D235-4EB8-A316-8332CCDCF524}" sibTransId="{BAFFE245-B6A0-406E-9C1F-922045909650}"/>
    <dgm:cxn modelId="{51567E90-58A7-440B-A2F8-672A88009AF8}" type="presOf" srcId="{4D7A573F-3CB1-46D9-BB91-6AF58EF4302D}" destId="{A9EC14AE-0CC2-4FFA-A16D-4F5903F506AA}" srcOrd="0" destOrd="0" presId="urn:microsoft.com/office/officeart/2005/8/layout/cycle3"/>
    <dgm:cxn modelId="{563000B1-C684-4B5B-9809-94BC33CC1333}" type="presOf" srcId="{4A9D990C-3BC9-485E-A944-FD6579139C30}" destId="{66B469F5-0192-4378-8B78-404CF16171B4}" srcOrd="0" destOrd="0" presId="urn:microsoft.com/office/officeart/2005/8/layout/cycle3"/>
    <dgm:cxn modelId="{57A02DC4-B9F3-4476-A258-E4760527E7AE}" srcId="{4D7A573F-3CB1-46D9-BB91-6AF58EF4302D}" destId="{5937DA79-63C7-4DEA-B9FD-6DBBFECDBE75}" srcOrd="3" destOrd="0" parTransId="{76717A99-6C50-4683-BEA5-96EB8F048FE1}" sibTransId="{456488BE-4F4B-422D-AC98-530B22186215}"/>
    <dgm:cxn modelId="{06CF1ECF-3C74-4D79-88F3-FA5C52B40189}" type="presOf" srcId="{B2C304C4-7F6E-4F0C-A932-418BA775EE19}" destId="{C0DE25DD-08BC-4F67-BEF9-B1BFAC597B9B}" srcOrd="0" destOrd="0" presId="urn:microsoft.com/office/officeart/2005/8/layout/cycle3"/>
    <dgm:cxn modelId="{030A91D1-911C-4569-A1DE-0DC2F6F07D01}" srcId="{4D7A573F-3CB1-46D9-BB91-6AF58EF4302D}" destId="{B2C304C4-7F6E-4F0C-A932-418BA775EE19}" srcOrd="2" destOrd="0" parTransId="{460B84CC-368F-4A8F-846B-3549225A6EB3}" sibTransId="{65FDE074-7995-4FC6-A645-0ACCD106EF7F}"/>
    <dgm:cxn modelId="{E1A44FD2-9307-43C9-B1C6-56AAF140BE2C}" srcId="{4D7A573F-3CB1-46D9-BB91-6AF58EF4302D}" destId="{4A9D990C-3BC9-485E-A944-FD6579139C30}" srcOrd="4" destOrd="0" parTransId="{8F333164-94A3-4477-9D2F-5F6FE5EA554A}" sibTransId="{510AA70B-9EEA-4EEF-B9B7-D9828CE53759}"/>
    <dgm:cxn modelId="{52C933E5-6F12-40CE-985D-E004F60C3BE2}" srcId="{4D7A573F-3CB1-46D9-BB91-6AF58EF4302D}" destId="{FEB431FF-ACCE-42D6-B52C-5929829A1C25}" srcOrd="0" destOrd="0" parTransId="{44C5F504-6DAE-4889-8651-72CA7659C952}" sibTransId="{F61C9896-A4CF-4D47-AD47-0B4102AC4611}"/>
    <dgm:cxn modelId="{D4F9F832-2B80-45EB-8C37-4C1B280EB9DC}" type="presParOf" srcId="{A9EC14AE-0CC2-4FFA-A16D-4F5903F506AA}" destId="{7CC5E2DD-ED1E-48B9-AE53-83F07C3F4632}" srcOrd="0" destOrd="0" presId="urn:microsoft.com/office/officeart/2005/8/layout/cycle3"/>
    <dgm:cxn modelId="{6C1B4B61-E5B0-441D-8CC3-5CB8ED4F697C}" type="presParOf" srcId="{7CC5E2DD-ED1E-48B9-AE53-83F07C3F4632}" destId="{3D5CDCCB-F672-4369-83E8-1DC3F127BA7E}" srcOrd="0" destOrd="0" presId="urn:microsoft.com/office/officeart/2005/8/layout/cycle3"/>
    <dgm:cxn modelId="{35F1D472-AE45-45E9-B578-24D8B2FC368D}" type="presParOf" srcId="{7CC5E2DD-ED1E-48B9-AE53-83F07C3F4632}" destId="{D33EB832-F275-4970-BE43-9CA95BFE9A59}" srcOrd="1" destOrd="0" presId="urn:microsoft.com/office/officeart/2005/8/layout/cycle3"/>
    <dgm:cxn modelId="{1BB51C49-3E51-4E12-ABE8-D9EC5DF93CB7}" type="presParOf" srcId="{7CC5E2DD-ED1E-48B9-AE53-83F07C3F4632}" destId="{A0A8311A-8233-4B54-92E8-9262A35C5E81}" srcOrd="2" destOrd="0" presId="urn:microsoft.com/office/officeart/2005/8/layout/cycle3"/>
    <dgm:cxn modelId="{533AD403-35EA-449B-AF28-4030B66C19CB}" type="presParOf" srcId="{7CC5E2DD-ED1E-48B9-AE53-83F07C3F4632}" destId="{C0DE25DD-08BC-4F67-BEF9-B1BFAC597B9B}" srcOrd="3" destOrd="0" presId="urn:microsoft.com/office/officeart/2005/8/layout/cycle3"/>
    <dgm:cxn modelId="{1C35CE41-096D-41EE-8746-91862564BB26}" type="presParOf" srcId="{7CC5E2DD-ED1E-48B9-AE53-83F07C3F4632}" destId="{77B2D4DC-9EDC-4552-B1B0-6D7F07BC5FE7}" srcOrd="4" destOrd="0" presId="urn:microsoft.com/office/officeart/2005/8/layout/cycle3"/>
    <dgm:cxn modelId="{40E98470-4671-442B-96FC-CF7F572A2FC9}" type="presParOf" srcId="{7CC5E2DD-ED1E-48B9-AE53-83F07C3F4632}" destId="{66B469F5-0192-4378-8B78-404CF16171B4}"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63BE0-0FE9-4C23-9847-1074B541621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BD4A3B6-9E18-4375-8425-66C55CBD4D15}">
      <dgm:prSet/>
      <dgm:spPr/>
      <dgm:t>
        <a:bodyPr/>
        <a:lstStyle/>
        <a:p>
          <a:r>
            <a:rPr lang="en-US" u="sng"/>
            <a:t>Attending Online</a:t>
          </a:r>
          <a:endParaRPr lang="en-US"/>
        </a:p>
      </dgm:t>
    </dgm:pt>
    <dgm:pt modelId="{FBB0AE10-203D-4BFF-828D-A876048B5A4B}" type="parTrans" cxnId="{F6A26A34-D077-4B4C-A9A2-7C14EDD32119}">
      <dgm:prSet/>
      <dgm:spPr/>
      <dgm:t>
        <a:bodyPr/>
        <a:lstStyle/>
        <a:p>
          <a:endParaRPr lang="en-US"/>
        </a:p>
      </dgm:t>
    </dgm:pt>
    <dgm:pt modelId="{93B583C6-0C29-4358-B6C6-812EBFF7C3AE}" type="sibTrans" cxnId="{F6A26A34-D077-4B4C-A9A2-7C14EDD32119}">
      <dgm:prSet/>
      <dgm:spPr/>
      <dgm:t>
        <a:bodyPr/>
        <a:lstStyle/>
        <a:p>
          <a:endParaRPr lang="en-US"/>
        </a:p>
      </dgm:t>
    </dgm:pt>
    <dgm:pt modelId="{04B34252-79F8-4238-ADF5-435A1ABE0BCC}">
      <dgm:prSet/>
      <dgm:spPr/>
      <dgm:t>
        <a:bodyPr/>
        <a:lstStyle/>
        <a:p>
          <a:r>
            <a:rPr lang="en-US">
              <a:latin typeface="Times New Roman" panose="02020603050405020304" pitchFamily="18" charset="0"/>
              <a:cs typeface="Times New Roman" panose="02020603050405020304" pitchFamily="18" charset="0"/>
            </a:rPr>
            <a:t>Please use the “raise hand” feature to indicate you would like to provide public comment so the host can prompt you to unmute.</a:t>
          </a:r>
        </a:p>
      </dgm:t>
    </dgm:pt>
    <dgm:pt modelId="{2C4ECD47-F1B5-4E42-B81C-F14F548B13EB}" type="parTrans" cxnId="{9AE4F95D-5427-44D2-B954-58C771B0F027}">
      <dgm:prSet/>
      <dgm:spPr/>
      <dgm:t>
        <a:bodyPr/>
        <a:lstStyle/>
        <a:p>
          <a:endParaRPr lang="en-US"/>
        </a:p>
      </dgm:t>
    </dgm:pt>
    <dgm:pt modelId="{89F7434B-B8D5-4C77-A490-823A288B46B3}" type="sibTrans" cxnId="{9AE4F95D-5427-44D2-B954-58C771B0F027}">
      <dgm:prSet/>
      <dgm:spPr/>
      <dgm:t>
        <a:bodyPr/>
        <a:lstStyle/>
        <a:p>
          <a:endParaRPr lang="en-US"/>
        </a:p>
      </dgm:t>
    </dgm:pt>
    <dgm:pt modelId="{07B225D4-8F1B-4930-8D36-A35DA381A03C}">
      <dgm:prSet/>
      <dgm:spPr/>
      <dgm:t>
        <a:bodyPr/>
        <a:lstStyle/>
        <a:p>
          <a:r>
            <a:rPr lang="en-US">
              <a:latin typeface="Times New Roman" panose="02020603050405020304" pitchFamily="18" charset="0"/>
              <a:cs typeface="Times New Roman" panose="02020603050405020304" pitchFamily="18" charset="0"/>
            </a:rPr>
            <a:t>If you are dialing in from a telephone and would like to provide public comment, please press *9 so the host can prompt you to unmute.</a:t>
          </a:r>
        </a:p>
      </dgm:t>
    </dgm:pt>
    <dgm:pt modelId="{0B3790C9-6954-4977-838B-01767288E0CB}" type="parTrans" cxnId="{847F7070-18B1-4F86-BDA9-CD483938233B}">
      <dgm:prSet/>
      <dgm:spPr/>
      <dgm:t>
        <a:bodyPr/>
        <a:lstStyle/>
        <a:p>
          <a:endParaRPr lang="en-US"/>
        </a:p>
      </dgm:t>
    </dgm:pt>
    <dgm:pt modelId="{5354AC9B-58CF-4C8D-AE32-E7007628FA48}" type="sibTrans" cxnId="{847F7070-18B1-4F86-BDA9-CD483938233B}">
      <dgm:prSet/>
      <dgm:spPr/>
      <dgm:t>
        <a:bodyPr/>
        <a:lstStyle/>
        <a:p>
          <a:endParaRPr lang="en-US"/>
        </a:p>
      </dgm:t>
    </dgm:pt>
    <dgm:pt modelId="{2EE55495-97CE-4660-8729-BE38E61E7E49}">
      <dgm:prSet/>
      <dgm:spPr/>
      <dgm:t>
        <a:bodyPr/>
        <a:lstStyle/>
        <a:p>
          <a:r>
            <a:rPr lang="en-US" dirty="0">
              <a:latin typeface="Times New Roman" panose="02020603050405020304" pitchFamily="18" charset="0"/>
              <a:cs typeface="Times New Roman" panose="02020603050405020304" pitchFamily="18" charset="0"/>
            </a:rPr>
            <a:t>Before commenting, please state your full name for the record. </a:t>
          </a:r>
        </a:p>
      </dgm:t>
    </dgm:pt>
    <dgm:pt modelId="{80FE21E9-6654-482D-8577-F685F23814F7}" type="parTrans" cxnId="{D29D5EFD-4D4D-4F32-AD29-9C9AA3E49FFC}">
      <dgm:prSet/>
      <dgm:spPr/>
      <dgm:t>
        <a:bodyPr/>
        <a:lstStyle/>
        <a:p>
          <a:endParaRPr lang="en-US"/>
        </a:p>
      </dgm:t>
    </dgm:pt>
    <dgm:pt modelId="{62C27269-38DF-4FE1-AB07-FE7DDE8DDF5F}" type="sibTrans" cxnId="{D29D5EFD-4D4D-4F32-AD29-9C9AA3E49FFC}">
      <dgm:prSet/>
      <dgm:spPr/>
      <dgm:t>
        <a:bodyPr/>
        <a:lstStyle/>
        <a:p>
          <a:endParaRPr lang="en-US"/>
        </a:p>
      </dgm:t>
    </dgm:pt>
    <dgm:pt modelId="{3403AAA0-31BE-4609-88C8-707ACD848CF1}" type="pres">
      <dgm:prSet presAssocID="{B0363BE0-0FE9-4C23-9847-1074B541621F}" presName="linear" presStyleCnt="0">
        <dgm:presLayoutVars>
          <dgm:animLvl val="lvl"/>
          <dgm:resizeHandles val="exact"/>
        </dgm:presLayoutVars>
      </dgm:prSet>
      <dgm:spPr/>
    </dgm:pt>
    <dgm:pt modelId="{E260A69D-8CBC-4BD5-8130-95F9A9E55C8C}" type="pres">
      <dgm:prSet presAssocID="{DBD4A3B6-9E18-4375-8425-66C55CBD4D15}" presName="parentText" presStyleLbl="node1" presStyleIdx="0" presStyleCnt="1">
        <dgm:presLayoutVars>
          <dgm:chMax val="0"/>
          <dgm:bulletEnabled val="1"/>
        </dgm:presLayoutVars>
      </dgm:prSet>
      <dgm:spPr/>
    </dgm:pt>
    <dgm:pt modelId="{76083D49-A7BA-437B-B519-CE224818AF2A}" type="pres">
      <dgm:prSet presAssocID="{DBD4A3B6-9E18-4375-8425-66C55CBD4D15}" presName="childText" presStyleLbl="revTx" presStyleIdx="0" presStyleCnt="1">
        <dgm:presLayoutVars>
          <dgm:bulletEnabled val="1"/>
        </dgm:presLayoutVars>
      </dgm:prSet>
      <dgm:spPr/>
    </dgm:pt>
  </dgm:ptLst>
  <dgm:cxnLst>
    <dgm:cxn modelId="{BB825120-7423-4802-A004-0EC5E2356C00}" type="presOf" srcId="{07B225D4-8F1B-4930-8D36-A35DA381A03C}" destId="{76083D49-A7BA-437B-B519-CE224818AF2A}" srcOrd="0" destOrd="1" presId="urn:microsoft.com/office/officeart/2005/8/layout/vList2"/>
    <dgm:cxn modelId="{F6A26A34-D077-4B4C-A9A2-7C14EDD32119}" srcId="{B0363BE0-0FE9-4C23-9847-1074B541621F}" destId="{DBD4A3B6-9E18-4375-8425-66C55CBD4D15}" srcOrd="0" destOrd="0" parTransId="{FBB0AE10-203D-4BFF-828D-A876048B5A4B}" sibTransId="{93B583C6-0C29-4358-B6C6-812EBFF7C3AE}"/>
    <dgm:cxn modelId="{763B5B39-F5BC-4441-B27B-504A6489CE4A}" type="presOf" srcId="{2EE55495-97CE-4660-8729-BE38E61E7E49}" destId="{76083D49-A7BA-437B-B519-CE224818AF2A}" srcOrd="0" destOrd="2" presId="urn:microsoft.com/office/officeart/2005/8/layout/vList2"/>
    <dgm:cxn modelId="{9AE4F95D-5427-44D2-B954-58C771B0F027}" srcId="{DBD4A3B6-9E18-4375-8425-66C55CBD4D15}" destId="{04B34252-79F8-4238-ADF5-435A1ABE0BCC}" srcOrd="0" destOrd="0" parTransId="{2C4ECD47-F1B5-4E42-B81C-F14F548B13EB}" sibTransId="{89F7434B-B8D5-4C77-A490-823A288B46B3}"/>
    <dgm:cxn modelId="{847F7070-18B1-4F86-BDA9-CD483938233B}" srcId="{DBD4A3B6-9E18-4375-8425-66C55CBD4D15}" destId="{07B225D4-8F1B-4930-8D36-A35DA381A03C}" srcOrd="1" destOrd="0" parTransId="{0B3790C9-6954-4977-838B-01767288E0CB}" sibTransId="{5354AC9B-58CF-4C8D-AE32-E7007628FA48}"/>
    <dgm:cxn modelId="{74E2DD99-E639-439A-9859-7F5B5AB1B657}" type="presOf" srcId="{B0363BE0-0FE9-4C23-9847-1074B541621F}" destId="{3403AAA0-31BE-4609-88C8-707ACD848CF1}" srcOrd="0" destOrd="0" presId="urn:microsoft.com/office/officeart/2005/8/layout/vList2"/>
    <dgm:cxn modelId="{B58FD1A0-5B0F-4D6E-9B4A-7123063E7A28}" type="presOf" srcId="{04B34252-79F8-4238-ADF5-435A1ABE0BCC}" destId="{76083D49-A7BA-437B-B519-CE224818AF2A}" srcOrd="0" destOrd="0" presId="urn:microsoft.com/office/officeart/2005/8/layout/vList2"/>
    <dgm:cxn modelId="{2CBC7AC2-AC5F-4F68-9432-9E0D4B0853F7}" type="presOf" srcId="{DBD4A3B6-9E18-4375-8425-66C55CBD4D15}" destId="{E260A69D-8CBC-4BD5-8130-95F9A9E55C8C}" srcOrd="0" destOrd="0" presId="urn:microsoft.com/office/officeart/2005/8/layout/vList2"/>
    <dgm:cxn modelId="{D29D5EFD-4D4D-4F32-AD29-9C9AA3E49FFC}" srcId="{DBD4A3B6-9E18-4375-8425-66C55CBD4D15}" destId="{2EE55495-97CE-4660-8729-BE38E61E7E49}" srcOrd="2" destOrd="0" parTransId="{80FE21E9-6654-482D-8577-F685F23814F7}" sibTransId="{62C27269-38DF-4FE1-AB07-FE7DDE8DDF5F}"/>
    <dgm:cxn modelId="{A2E1BCB1-27D9-438E-8FF3-4786030BF259}" type="presParOf" srcId="{3403AAA0-31BE-4609-88C8-707ACD848CF1}" destId="{E260A69D-8CBC-4BD5-8130-95F9A9E55C8C}" srcOrd="0" destOrd="0" presId="urn:microsoft.com/office/officeart/2005/8/layout/vList2"/>
    <dgm:cxn modelId="{947B121F-04C8-40AC-8ED6-B784E725CF89}" type="presParOf" srcId="{3403AAA0-31BE-4609-88C8-707ACD848CF1}" destId="{76083D49-A7BA-437B-B519-CE224818AF2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63BE0-0FE9-4C23-9847-1074B541621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4B34252-79F8-4238-ADF5-435A1ABE0BCC}">
      <dgm:prSet/>
      <dgm:spPr/>
      <dgm:t>
        <a:bodyPr/>
        <a:lstStyle/>
        <a:p>
          <a:r>
            <a:rPr lang="en-US">
              <a:latin typeface="Times New Roman" panose="02020603050405020304" pitchFamily="18" charset="0"/>
              <a:cs typeface="Times New Roman" panose="02020603050405020304" pitchFamily="18" charset="0"/>
            </a:rPr>
            <a:t>Comments can also be emailed to </a:t>
          </a:r>
          <a:r>
            <a:rPr lang="en-US">
              <a:latin typeface="Times New Roman" panose="02020603050405020304" pitchFamily="18" charset="0"/>
              <a:cs typeface="Times New Roman" panose="02020603050405020304" pitchFamily="18" charset="0"/>
              <a:hlinkClick xmlns:r="http://schemas.openxmlformats.org/officeDocument/2006/relationships" r:id="rId1"/>
            </a:rPr>
            <a:t>lhale@socialent.com</a:t>
          </a:r>
          <a:r>
            <a:rPr lang="en-US">
              <a:latin typeface="Times New Roman" panose="02020603050405020304" pitchFamily="18" charset="0"/>
              <a:cs typeface="Times New Roman" panose="02020603050405020304" pitchFamily="18" charset="0"/>
            </a:rPr>
            <a:t>. These comments and questions will be recorded in meeting minutes. </a:t>
          </a:r>
        </a:p>
      </dgm:t>
    </dgm:pt>
    <dgm:pt modelId="{2C4ECD47-F1B5-4E42-B81C-F14F548B13EB}" type="parTrans" cxnId="{9AE4F95D-5427-44D2-B954-58C771B0F027}">
      <dgm:prSet/>
      <dgm:spPr/>
      <dgm:t>
        <a:bodyPr/>
        <a:lstStyle/>
        <a:p>
          <a:endParaRPr lang="en-US"/>
        </a:p>
      </dgm:t>
    </dgm:pt>
    <dgm:pt modelId="{89F7434B-B8D5-4C77-A490-823A288B46B3}" type="sibTrans" cxnId="{9AE4F95D-5427-44D2-B954-58C771B0F027}">
      <dgm:prSet/>
      <dgm:spPr/>
      <dgm:t>
        <a:bodyPr/>
        <a:lstStyle/>
        <a:p>
          <a:endParaRPr lang="en-US"/>
        </a:p>
      </dgm:t>
    </dgm:pt>
    <dgm:pt modelId="{3403AAA0-31BE-4609-88C8-707ACD848CF1}" type="pres">
      <dgm:prSet presAssocID="{B0363BE0-0FE9-4C23-9847-1074B541621F}" presName="linear" presStyleCnt="0">
        <dgm:presLayoutVars>
          <dgm:animLvl val="lvl"/>
          <dgm:resizeHandles val="exact"/>
        </dgm:presLayoutVars>
      </dgm:prSet>
      <dgm:spPr/>
    </dgm:pt>
    <dgm:pt modelId="{A15F4926-E2C3-4B1C-BF0D-7068FA0C1AF6}" type="pres">
      <dgm:prSet presAssocID="{04B34252-79F8-4238-ADF5-435A1ABE0BCC}" presName="parentText" presStyleLbl="node1" presStyleIdx="0" presStyleCnt="1">
        <dgm:presLayoutVars>
          <dgm:chMax val="0"/>
          <dgm:bulletEnabled val="1"/>
        </dgm:presLayoutVars>
      </dgm:prSet>
      <dgm:spPr/>
    </dgm:pt>
  </dgm:ptLst>
  <dgm:cxnLst>
    <dgm:cxn modelId="{9AE4F95D-5427-44D2-B954-58C771B0F027}" srcId="{B0363BE0-0FE9-4C23-9847-1074B541621F}" destId="{04B34252-79F8-4238-ADF5-435A1ABE0BCC}" srcOrd="0" destOrd="0" parTransId="{2C4ECD47-F1B5-4E42-B81C-F14F548B13EB}" sibTransId="{89F7434B-B8D5-4C77-A490-823A288B46B3}"/>
    <dgm:cxn modelId="{DD38FC44-A0F8-46C9-AD7E-6950B74F80ED}" type="presOf" srcId="{04B34252-79F8-4238-ADF5-435A1ABE0BCC}" destId="{A15F4926-E2C3-4B1C-BF0D-7068FA0C1AF6}" srcOrd="0" destOrd="0" presId="urn:microsoft.com/office/officeart/2005/8/layout/vList2"/>
    <dgm:cxn modelId="{74E2DD99-E639-439A-9859-7F5B5AB1B657}" type="presOf" srcId="{B0363BE0-0FE9-4C23-9847-1074B541621F}" destId="{3403AAA0-31BE-4609-88C8-707ACD848CF1}" srcOrd="0" destOrd="0" presId="urn:microsoft.com/office/officeart/2005/8/layout/vList2"/>
    <dgm:cxn modelId="{BF439D3D-12DC-4FED-9845-FE68815F77CF}" type="presParOf" srcId="{3403AAA0-31BE-4609-88C8-707ACD848CF1}" destId="{A15F4926-E2C3-4B1C-BF0D-7068FA0C1AF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0A69D-8CBC-4BD5-8130-95F9A9E55C8C}">
      <dsp:nvSpPr>
        <dsp:cNvPr id="0" name=""/>
        <dsp:cNvSpPr/>
      </dsp:nvSpPr>
      <dsp:spPr>
        <a:xfrm>
          <a:off x="0" y="355999"/>
          <a:ext cx="6666833"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u="sng" kern="1200"/>
            <a:t>Attending Online</a:t>
          </a:r>
          <a:endParaRPr lang="en-US" sz="3200" kern="1200"/>
        </a:p>
      </dsp:txBody>
      <dsp:txXfrm>
        <a:off x="37467" y="393466"/>
        <a:ext cx="6591899" cy="692586"/>
      </dsp:txXfrm>
    </dsp:sp>
    <dsp:sp modelId="{76083D49-A7BA-437B-B519-CE224818AF2A}">
      <dsp:nvSpPr>
        <dsp:cNvPr id="0" name=""/>
        <dsp:cNvSpPr/>
      </dsp:nvSpPr>
      <dsp:spPr>
        <a:xfrm>
          <a:off x="0" y="1123520"/>
          <a:ext cx="6666833" cy="397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latin typeface="Times New Roman" panose="02020603050405020304" pitchFamily="18" charset="0"/>
              <a:cs typeface="Times New Roman" panose="02020603050405020304" pitchFamily="18" charset="0"/>
            </a:rPr>
            <a:t>Please use the “raise hand” feature to indicate you would like to provide public comment so the host can prompt you to unmute.</a:t>
          </a:r>
        </a:p>
        <a:p>
          <a:pPr marL="228600" lvl="1" indent="-228600" algn="l" defTabSz="1111250">
            <a:lnSpc>
              <a:spcPct val="90000"/>
            </a:lnSpc>
            <a:spcBef>
              <a:spcPct val="0"/>
            </a:spcBef>
            <a:spcAft>
              <a:spcPct val="20000"/>
            </a:spcAft>
            <a:buChar char="•"/>
          </a:pPr>
          <a:r>
            <a:rPr lang="en-US" sz="2500" kern="1200">
              <a:latin typeface="Times New Roman" panose="02020603050405020304" pitchFamily="18" charset="0"/>
              <a:cs typeface="Times New Roman" panose="02020603050405020304" pitchFamily="18" charset="0"/>
            </a:rPr>
            <a:t>If you are dialing in from a telephone and would like to provide public comment, please press *9 so the host can prompt you to unmute.</a:t>
          </a:r>
        </a:p>
        <a:p>
          <a:pPr marL="228600" lvl="1" indent="-228600" algn="l" defTabSz="1111250">
            <a:lnSpc>
              <a:spcPct val="90000"/>
            </a:lnSpc>
            <a:spcBef>
              <a:spcPct val="0"/>
            </a:spcBef>
            <a:spcAft>
              <a:spcPct val="20000"/>
            </a:spcAft>
            <a:buChar char="•"/>
          </a:pPr>
          <a:r>
            <a:rPr lang="en-US" sz="2500" kern="1200" dirty="0">
              <a:latin typeface="Times New Roman" panose="02020603050405020304" pitchFamily="18" charset="0"/>
              <a:cs typeface="Times New Roman" panose="02020603050405020304" pitchFamily="18" charset="0"/>
            </a:rPr>
            <a:t>Before commenting, please state your full name for the record.</a:t>
          </a:r>
        </a:p>
        <a:p>
          <a:pPr marL="228600" lvl="1" indent="-228600" algn="l" defTabSz="1111250">
            <a:lnSpc>
              <a:spcPct val="90000"/>
            </a:lnSpc>
            <a:spcBef>
              <a:spcPct val="0"/>
            </a:spcBef>
            <a:spcAft>
              <a:spcPct val="20000"/>
            </a:spcAft>
            <a:buChar char="•"/>
          </a:pPr>
          <a:r>
            <a:rPr lang="en-US" sz="2500" kern="1200" dirty="0">
              <a:latin typeface="Times New Roman" panose="02020603050405020304" pitchFamily="18" charset="0"/>
              <a:cs typeface="Times New Roman" panose="02020603050405020304" pitchFamily="18" charset="0"/>
            </a:rPr>
            <a:t>*Comments can also be emailed to </a:t>
          </a:r>
          <a:r>
            <a:rPr lang="en-US" sz="2500" kern="1200" dirty="0">
              <a:latin typeface="Times New Roman" panose="02020603050405020304" pitchFamily="18" charset="0"/>
              <a:cs typeface="Times New Roman" panose="02020603050405020304" pitchFamily="18" charset="0"/>
              <a:hlinkClick xmlns:r="http://schemas.openxmlformats.org/officeDocument/2006/relationships" r:id="rId1"/>
            </a:rPr>
            <a:t>lhale@socialent.com</a:t>
          </a:r>
          <a:r>
            <a:rPr lang="en-US" sz="2500" kern="1200" dirty="0">
              <a:latin typeface="Times New Roman" panose="02020603050405020304" pitchFamily="18" charset="0"/>
              <a:cs typeface="Times New Roman" panose="02020603050405020304" pitchFamily="18" charset="0"/>
            </a:rPr>
            <a:t>. These comments and questions will be recorded in meeting minutes.  </a:t>
          </a:r>
        </a:p>
      </dsp:txBody>
      <dsp:txXfrm>
        <a:off x="0" y="1123520"/>
        <a:ext cx="6666833" cy="397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EB832-F275-4970-BE43-9CA95BFE9A59}">
      <dsp:nvSpPr>
        <dsp:cNvPr id="0" name=""/>
        <dsp:cNvSpPr/>
      </dsp:nvSpPr>
      <dsp:spPr>
        <a:xfrm>
          <a:off x="2636192" y="-36400"/>
          <a:ext cx="5567689" cy="5567689"/>
        </a:xfrm>
        <a:prstGeom prst="circularArrow">
          <a:avLst>
            <a:gd name="adj1" fmla="val 5544"/>
            <a:gd name="adj2" fmla="val 330680"/>
            <a:gd name="adj3" fmla="val 13731260"/>
            <a:gd name="adj4" fmla="val 17413208"/>
            <a:gd name="adj5" fmla="val 5757"/>
          </a:avLst>
        </a:prstGeom>
        <a:solidFill>
          <a:schemeClr val="tx1"/>
        </a:solidFill>
        <a:ln>
          <a:noFill/>
        </a:ln>
        <a:effectLst/>
      </dsp:spPr>
      <dsp:style>
        <a:lnRef idx="0">
          <a:scrgbClr r="0" g="0" b="0"/>
        </a:lnRef>
        <a:fillRef idx="1">
          <a:scrgbClr r="0" g="0" b="0"/>
        </a:fillRef>
        <a:effectRef idx="0">
          <a:scrgbClr r="0" g="0" b="0"/>
        </a:effectRef>
        <a:fontRef idx="minor"/>
      </dsp:style>
    </dsp:sp>
    <dsp:sp modelId="{3D5CDCCB-F672-4369-83E8-1DC3F127BA7E}">
      <dsp:nvSpPr>
        <dsp:cNvPr id="0" name=""/>
        <dsp:cNvSpPr/>
      </dsp:nvSpPr>
      <dsp:spPr>
        <a:xfrm>
          <a:off x="4091437" y="1790"/>
          <a:ext cx="2657198" cy="1328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cs typeface="Arial"/>
            </a:rPr>
            <a:t>Southern, Northern, and </a:t>
          </a:r>
          <a:r>
            <a:rPr lang="en-US" sz="1600" kern="1200">
              <a:latin typeface="+mn-lt"/>
              <a:cs typeface="Arial"/>
            </a:rPr>
            <a:t>Washoe BH regions</a:t>
          </a:r>
          <a:r>
            <a:rPr lang="en-US" sz="1600" kern="1200" dirty="0">
              <a:latin typeface="+mn-lt"/>
              <a:cs typeface="Arial"/>
            </a:rPr>
            <a:t>:</a:t>
          </a:r>
          <a:r>
            <a:rPr lang="en-US" sz="1600" kern="1200" dirty="0">
              <a:latin typeface="+mn-lt"/>
              <a:cs typeface="Calibri" panose="020F0502020204030204" pitchFamily="34" charset="0"/>
            </a:rPr>
            <a:t> </a:t>
          </a:r>
          <a:r>
            <a:rPr lang="en-US" sz="1600" kern="1200" dirty="0">
              <a:latin typeface="+mn-lt"/>
              <a:cs typeface="Arial"/>
            </a:rPr>
            <a:t>increase availability of short and </a:t>
          </a:r>
          <a:br>
            <a:rPr lang="en-US" sz="1600" kern="1200" dirty="0">
              <a:latin typeface="+mn-lt"/>
              <a:cs typeface="Arial"/>
            </a:rPr>
          </a:br>
          <a:r>
            <a:rPr lang="en-US" sz="1600" kern="1200" dirty="0">
              <a:latin typeface="+mn-lt"/>
              <a:cs typeface="Arial"/>
            </a:rPr>
            <a:t>long-term residential treatment</a:t>
          </a:r>
        </a:p>
      </dsp:txBody>
      <dsp:txXfrm>
        <a:off x="4156294" y="66647"/>
        <a:ext cx="2527484" cy="1198885"/>
      </dsp:txXfrm>
    </dsp:sp>
    <dsp:sp modelId="{A0A8311A-8233-4B54-92E8-9262A35C5E81}">
      <dsp:nvSpPr>
        <dsp:cNvPr id="0" name=""/>
        <dsp:cNvSpPr/>
      </dsp:nvSpPr>
      <dsp:spPr>
        <a:xfrm>
          <a:off x="5707611" y="1645804"/>
          <a:ext cx="3941051" cy="1773932"/>
        </a:xfrm>
        <a:prstGeom prst="roundRect">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cs typeface="Arial"/>
            </a:rPr>
            <a:t>Southern, Northern, and Washoe BH regions:</a:t>
          </a:r>
          <a:r>
            <a:rPr lang="en-US" sz="1600" kern="1200" dirty="0">
              <a:latin typeface="Calibri" panose="020F0502020204030204" pitchFamily="34" charset="0"/>
              <a:cs typeface="Calibri" panose="020F0502020204030204" pitchFamily="34" charset="0"/>
            </a:rPr>
            <a:t> </a:t>
          </a:r>
          <a:r>
            <a:rPr lang="en-US" sz="1600" kern="1200" dirty="0">
              <a:cs typeface="Arial"/>
            </a:rPr>
            <a:t>increase number of psychiatrists and psychologists listed as specializing in substance abuse and addiction issues</a:t>
          </a:r>
        </a:p>
      </dsp:txBody>
      <dsp:txXfrm>
        <a:off x="5794207" y="1732400"/>
        <a:ext cx="3767859" cy="1600740"/>
      </dsp:txXfrm>
    </dsp:sp>
    <dsp:sp modelId="{C0DE25DD-08BC-4F67-BEF9-B1BFAC597B9B}">
      <dsp:nvSpPr>
        <dsp:cNvPr id="0" name=""/>
        <dsp:cNvSpPr/>
      </dsp:nvSpPr>
      <dsp:spPr>
        <a:xfrm>
          <a:off x="5487004" y="4296905"/>
          <a:ext cx="2657198" cy="1328599"/>
        </a:xfrm>
        <a:prstGeom prst="round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cs typeface="Arial"/>
            </a:rPr>
            <a:t>Rural BH region: increase outpatient treatment by leveraging technology and offering more options for treating COD</a:t>
          </a:r>
        </a:p>
      </dsp:txBody>
      <dsp:txXfrm>
        <a:off x="5551861" y="4361762"/>
        <a:ext cx="2527484" cy="1198885"/>
      </dsp:txXfrm>
    </dsp:sp>
    <dsp:sp modelId="{77B2D4DC-9EDC-4552-B1B0-6D7F07BC5FE7}">
      <dsp:nvSpPr>
        <dsp:cNvPr id="0" name=""/>
        <dsp:cNvSpPr/>
      </dsp:nvSpPr>
      <dsp:spPr>
        <a:xfrm>
          <a:off x="2695869" y="4296905"/>
          <a:ext cx="2657198" cy="1328599"/>
        </a:xfrm>
        <a:prstGeom prst="roundRect">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cs typeface="Arial"/>
            </a:rPr>
            <a:t>Washoe BH region: increase availability of crisis stabilization and outpatient detoxification services</a:t>
          </a:r>
        </a:p>
      </dsp:txBody>
      <dsp:txXfrm>
        <a:off x="2760726" y="4361762"/>
        <a:ext cx="2527484" cy="1198885"/>
      </dsp:txXfrm>
    </dsp:sp>
    <dsp:sp modelId="{66B469F5-0192-4378-8B78-404CF16171B4}">
      <dsp:nvSpPr>
        <dsp:cNvPr id="0" name=""/>
        <dsp:cNvSpPr/>
      </dsp:nvSpPr>
      <dsp:spPr>
        <a:xfrm>
          <a:off x="1191862" y="1647199"/>
          <a:ext cx="3940147" cy="1771142"/>
        </a:xfrm>
        <a:prstGeom prst="round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cs typeface="Arial"/>
            </a:rPr>
            <a:t> CDC money established a certification training program for community health workers on public health, criminal justice, healthcare workers (physical and behavioral). Workers pair with peer support specialists to connect individuals to clinical and community resources</a:t>
          </a:r>
        </a:p>
      </dsp:txBody>
      <dsp:txXfrm>
        <a:off x="1278322" y="1733659"/>
        <a:ext cx="3767227" cy="1598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0A69D-8CBC-4BD5-8130-95F9A9E55C8C}">
      <dsp:nvSpPr>
        <dsp:cNvPr id="0" name=""/>
        <dsp:cNvSpPr/>
      </dsp:nvSpPr>
      <dsp:spPr>
        <a:xfrm>
          <a:off x="0" y="53059"/>
          <a:ext cx="6666833" cy="9594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u="sng" kern="1200"/>
            <a:t>Attending Online</a:t>
          </a:r>
          <a:endParaRPr lang="en-US" sz="4000" kern="1200"/>
        </a:p>
      </dsp:txBody>
      <dsp:txXfrm>
        <a:off x="46834" y="99893"/>
        <a:ext cx="6573165" cy="865732"/>
      </dsp:txXfrm>
    </dsp:sp>
    <dsp:sp modelId="{76083D49-A7BA-437B-B519-CE224818AF2A}">
      <dsp:nvSpPr>
        <dsp:cNvPr id="0" name=""/>
        <dsp:cNvSpPr/>
      </dsp:nvSpPr>
      <dsp:spPr>
        <a:xfrm>
          <a:off x="0" y="1012459"/>
          <a:ext cx="6666833" cy="438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latin typeface="Times New Roman" panose="02020603050405020304" pitchFamily="18" charset="0"/>
              <a:cs typeface="Times New Roman" panose="02020603050405020304" pitchFamily="18" charset="0"/>
            </a:rPr>
            <a:t>Please use the “raise hand” feature to indicate you would like to provide public comment so the host can prompt you to unmute.</a:t>
          </a:r>
        </a:p>
        <a:p>
          <a:pPr marL="285750" lvl="1" indent="-285750" algn="l" defTabSz="1377950">
            <a:lnSpc>
              <a:spcPct val="90000"/>
            </a:lnSpc>
            <a:spcBef>
              <a:spcPct val="0"/>
            </a:spcBef>
            <a:spcAft>
              <a:spcPct val="20000"/>
            </a:spcAft>
            <a:buChar char="•"/>
          </a:pPr>
          <a:r>
            <a:rPr lang="en-US" sz="3100" kern="1200">
              <a:latin typeface="Times New Roman" panose="02020603050405020304" pitchFamily="18" charset="0"/>
              <a:cs typeface="Times New Roman" panose="02020603050405020304" pitchFamily="18" charset="0"/>
            </a:rPr>
            <a:t>If you are dialing in from a telephone and would like to provide public comment, please press *9 so the host can prompt you to unmute.</a:t>
          </a:r>
        </a:p>
        <a:p>
          <a:pPr marL="285750" lvl="1" indent="-285750" algn="l" defTabSz="1377950">
            <a:lnSpc>
              <a:spcPct val="90000"/>
            </a:lnSpc>
            <a:spcBef>
              <a:spcPct val="0"/>
            </a:spcBef>
            <a:spcAft>
              <a:spcPct val="20000"/>
            </a:spcAft>
            <a:buChar char="•"/>
          </a:pPr>
          <a:r>
            <a:rPr lang="en-US" sz="3100" kern="1200" dirty="0">
              <a:latin typeface="Times New Roman" panose="02020603050405020304" pitchFamily="18" charset="0"/>
              <a:cs typeface="Times New Roman" panose="02020603050405020304" pitchFamily="18" charset="0"/>
            </a:rPr>
            <a:t>Before commenting, please state your full name for the record. </a:t>
          </a:r>
        </a:p>
      </dsp:txBody>
      <dsp:txXfrm>
        <a:off x="0" y="1012459"/>
        <a:ext cx="6666833" cy="4388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4926-E2C3-4B1C-BF0D-7068FA0C1AF6}">
      <dsp:nvSpPr>
        <dsp:cNvPr id="0" name=""/>
        <dsp:cNvSpPr/>
      </dsp:nvSpPr>
      <dsp:spPr>
        <a:xfrm>
          <a:off x="0" y="31280"/>
          <a:ext cx="6666833" cy="539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latin typeface="Times New Roman" panose="02020603050405020304" pitchFamily="18" charset="0"/>
              <a:cs typeface="Times New Roman" panose="02020603050405020304" pitchFamily="18" charset="0"/>
            </a:rPr>
            <a:t>Comments can also be emailed to </a:t>
          </a:r>
          <a:r>
            <a:rPr lang="en-US" sz="4800" kern="1200">
              <a:latin typeface="Times New Roman" panose="02020603050405020304" pitchFamily="18" charset="0"/>
              <a:cs typeface="Times New Roman" panose="02020603050405020304" pitchFamily="18" charset="0"/>
              <a:hlinkClick xmlns:r="http://schemas.openxmlformats.org/officeDocument/2006/relationships" r:id="rId1"/>
            </a:rPr>
            <a:t>lhale@socialent.com</a:t>
          </a:r>
          <a:r>
            <a:rPr lang="en-US" sz="4800" kern="1200">
              <a:latin typeface="Times New Roman" panose="02020603050405020304" pitchFamily="18" charset="0"/>
              <a:cs typeface="Times New Roman" panose="02020603050405020304" pitchFamily="18" charset="0"/>
            </a:rPr>
            <a:t>. These comments and questions will be recorded in meeting minutes. </a:t>
          </a:r>
        </a:p>
      </dsp:txBody>
      <dsp:txXfrm>
        <a:off x="263185" y="294465"/>
        <a:ext cx="6140463" cy="4864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318CC-5289-40AC-BD9C-6CBCDD4D1C3A}"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7AC92-C2A4-431F-AE86-89E3B5849642}" type="slidenum">
              <a:rPr lang="en-US" smtClean="0"/>
              <a:t>‹#›</a:t>
            </a:fld>
            <a:endParaRPr lang="en-US"/>
          </a:p>
        </p:txBody>
      </p:sp>
    </p:spTree>
    <p:extLst>
      <p:ext uri="{BB962C8B-B14F-4D97-AF65-F5344CB8AC3E}">
        <p14:creationId xmlns:p14="http://schemas.microsoft.com/office/powerpoint/2010/main" val="125900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9:00</a:t>
            </a:r>
          </a:p>
          <a:p>
            <a:r>
              <a:rPr lang="en-US"/>
              <a:t>Slides Up </a:t>
            </a:r>
          </a:p>
          <a:p>
            <a:r>
              <a:rPr lang="en-US"/>
              <a:t>Broadcasting Zoom </a:t>
            </a:r>
          </a:p>
          <a:p>
            <a:endParaRPr lang="en-US"/>
          </a:p>
          <a:p>
            <a:r>
              <a:rPr lang="en-US"/>
              <a:t>AG Ford to Welcome </a:t>
            </a:r>
          </a:p>
        </p:txBody>
      </p:sp>
      <p:sp>
        <p:nvSpPr>
          <p:cNvPr id="4" name="Slide Number Placeholder 3"/>
          <p:cNvSpPr>
            <a:spLocks noGrp="1"/>
          </p:cNvSpPr>
          <p:nvPr>
            <p:ph type="sldNum" sz="quarter" idx="5"/>
          </p:nvPr>
        </p:nvSpPr>
        <p:spPr/>
        <p:txBody>
          <a:bodyPr/>
          <a:lstStyle/>
          <a:p>
            <a:fld id="{AE97AC92-C2A4-431F-AE86-89E3B5849642}" type="slidenum">
              <a:rPr lang="en-US" smtClean="0"/>
              <a:t>1</a:t>
            </a:fld>
            <a:endParaRPr lang="en-US"/>
          </a:p>
        </p:txBody>
      </p:sp>
    </p:spTree>
    <p:extLst>
      <p:ext uri="{BB962C8B-B14F-4D97-AF65-F5344CB8AC3E}">
        <p14:creationId xmlns:p14="http://schemas.microsoft.com/office/powerpoint/2010/main" val="3630936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F5AC0-C4B3-464D-8E9B-9D86370B7879}" type="slidenum">
              <a:rPr lang="en-GB" smtClean="0"/>
              <a:t>23</a:t>
            </a:fld>
            <a:endParaRPr lang="en-GB"/>
          </a:p>
        </p:txBody>
      </p:sp>
    </p:spTree>
    <p:extLst>
      <p:ext uri="{BB962C8B-B14F-4D97-AF65-F5344CB8AC3E}">
        <p14:creationId xmlns:p14="http://schemas.microsoft.com/office/powerpoint/2010/main" val="6094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GB"/>
          </a:p>
          <a:p>
            <a:endParaRPr lang="en-GB"/>
          </a:p>
        </p:txBody>
      </p:sp>
      <p:sp>
        <p:nvSpPr>
          <p:cNvPr id="4" name="Slide Number Placeholder 3"/>
          <p:cNvSpPr>
            <a:spLocks noGrp="1"/>
          </p:cNvSpPr>
          <p:nvPr>
            <p:ph type="sldNum" sz="quarter" idx="10"/>
          </p:nvPr>
        </p:nvSpPr>
        <p:spPr/>
        <p:txBody>
          <a:bodyPr/>
          <a:lstStyle/>
          <a:p>
            <a:fld id="{7FFB3127-93C9-482D-A404-D5FEC5D0780C}" type="slidenum">
              <a:rPr lang="en-GB" smtClean="0"/>
              <a:t>25</a:t>
            </a:fld>
            <a:endParaRPr lang="en-GB"/>
          </a:p>
        </p:txBody>
      </p:sp>
    </p:spTree>
    <p:extLst>
      <p:ext uri="{BB962C8B-B14F-4D97-AF65-F5344CB8AC3E}">
        <p14:creationId xmlns:p14="http://schemas.microsoft.com/office/powerpoint/2010/main" val="378210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F5AC0-C4B3-464D-8E9B-9D86370B7879}" type="slidenum">
              <a:rPr lang="en-GB" smtClean="0"/>
              <a:t>26</a:t>
            </a:fld>
            <a:endParaRPr lang="en-GB"/>
          </a:p>
        </p:txBody>
      </p:sp>
    </p:spTree>
    <p:extLst>
      <p:ext uri="{BB962C8B-B14F-4D97-AF65-F5344CB8AC3E}">
        <p14:creationId xmlns:p14="http://schemas.microsoft.com/office/powerpoint/2010/main" val="4071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fld id="{53BF5AC0-C4B3-464D-8E9B-9D86370B7879}" type="slidenum">
              <a:rPr lang="en-GB" smtClean="0"/>
              <a:t>35</a:t>
            </a:fld>
            <a:endParaRPr lang="en-GB"/>
          </a:p>
        </p:txBody>
      </p:sp>
    </p:spTree>
    <p:extLst>
      <p:ext uri="{BB962C8B-B14F-4D97-AF65-F5344CB8AC3E}">
        <p14:creationId xmlns:p14="http://schemas.microsoft.com/office/powerpoint/2010/main" val="337964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F5AC0-C4B3-464D-8E9B-9D86370B7879}" type="slidenum">
              <a:rPr lang="en-GB" smtClean="0"/>
              <a:t>39</a:t>
            </a:fld>
            <a:endParaRPr lang="en-GB"/>
          </a:p>
        </p:txBody>
      </p:sp>
    </p:spTree>
    <p:extLst>
      <p:ext uri="{BB962C8B-B14F-4D97-AF65-F5344CB8AC3E}">
        <p14:creationId xmlns:p14="http://schemas.microsoft.com/office/powerpoint/2010/main" val="57946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42</a:t>
            </a:fld>
            <a:endParaRPr lang="en-US"/>
          </a:p>
        </p:txBody>
      </p:sp>
    </p:spTree>
    <p:extLst>
      <p:ext uri="{BB962C8B-B14F-4D97-AF65-F5344CB8AC3E}">
        <p14:creationId xmlns:p14="http://schemas.microsoft.com/office/powerpoint/2010/main" val="204536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possible Action </a:t>
            </a:r>
          </a:p>
        </p:txBody>
      </p:sp>
      <p:sp>
        <p:nvSpPr>
          <p:cNvPr id="4" name="Slide Number Placeholder 3"/>
          <p:cNvSpPr>
            <a:spLocks noGrp="1"/>
          </p:cNvSpPr>
          <p:nvPr>
            <p:ph type="sldNum" sz="quarter" idx="5"/>
          </p:nvPr>
        </p:nvSpPr>
        <p:spPr/>
        <p:txBody>
          <a:bodyPr/>
          <a:lstStyle/>
          <a:p>
            <a:fld id="{4223A370-629F-4ECC-ACCC-777281296618}" type="slidenum">
              <a:rPr lang="en-US" smtClean="0"/>
              <a:t>43</a:t>
            </a:fld>
            <a:endParaRPr lang="en-US"/>
          </a:p>
        </p:txBody>
      </p:sp>
    </p:spTree>
    <p:extLst>
      <p:ext uri="{BB962C8B-B14F-4D97-AF65-F5344CB8AC3E}">
        <p14:creationId xmlns:p14="http://schemas.microsoft.com/office/powerpoint/2010/main" val="3435690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a:t>
            </a:r>
          </a:p>
        </p:txBody>
      </p:sp>
      <p:sp>
        <p:nvSpPr>
          <p:cNvPr id="4" name="Slide Number Placeholder 3"/>
          <p:cNvSpPr>
            <a:spLocks noGrp="1"/>
          </p:cNvSpPr>
          <p:nvPr>
            <p:ph type="sldNum" sz="quarter" idx="5"/>
          </p:nvPr>
        </p:nvSpPr>
        <p:spPr/>
        <p:txBody>
          <a:bodyPr/>
          <a:lstStyle/>
          <a:p>
            <a:fld id="{4223A370-629F-4ECC-ACCC-777281296618}" type="slidenum">
              <a:rPr lang="en-US" smtClean="0"/>
              <a:t>46</a:t>
            </a:fld>
            <a:endParaRPr lang="en-US"/>
          </a:p>
        </p:txBody>
      </p:sp>
    </p:spTree>
    <p:extLst>
      <p:ext uri="{BB962C8B-B14F-4D97-AF65-F5344CB8AC3E}">
        <p14:creationId xmlns:p14="http://schemas.microsoft.com/office/powerpoint/2010/main" val="50734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62</a:t>
            </a:fld>
            <a:endParaRPr lang="en-US"/>
          </a:p>
        </p:txBody>
      </p:sp>
    </p:spTree>
    <p:extLst>
      <p:ext uri="{BB962C8B-B14F-4D97-AF65-F5344CB8AC3E}">
        <p14:creationId xmlns:p14="http://schemas.microsoft.com/office/powerpoint/2010/main" val="391138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63</a:t>
            </a:fld>
            <a:endParaRPr lang="en-US"/>
          </a:p>
        </p:txBody>
      </p:sp>
    </p:spTree>
    <p:extLst>
      <p:ext uri="{BB962C8B-B14F-4D97-AF65-F5344CB8AC3E}">
        <p14:creationId xmlns:p14="http://schemas.microsoft.com/office/powerpoint/2010/main" val="135165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 Ford to call meeting </a:t>
            </a:r>
          </a:p>
          <a:p>
            <a:r>
              <a:rPr lang="en-US"/>
              <a:t>--</a:t>
            </a:r>
          </a:p>
          <a:p>
            <a:r>
              <a:rPr lang="en-US"/>
              <a:t>Emma Rodriguez</a:t>
            </a:r>
          </a:p>
          <a:p>
            <a:r>
              <a:rPr lang="en-US" i="1"/>
              <a:t>“I will now call the roll” </a:t>
            </a:r>
          </a:p>
          <a:p>
            <a:r>
              <a:rPr lang="en-US" i="1"/>
              <a:t>Please indicate if you are present </a:t>
            </a:r>
          </a:p>
          <a:p>
            <a:endParaRPr lang="en-US"/>
          </a:p>
          <a:p>
            <a:r>
              <a:rPr lang="en-US" i="1"/>
              <a:t>AG Ford, We do (or do not) have a quorum)</a:t>
            </a:r>
          </a:p>
          <a:p>
            <a:endParaRPr lang="en-US" i="1"/>
          </a:p>
          <a:p>
            <a:endParaRPr lang="en-US" i="1"/>
          </a:p>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2</a:t>
            </a:fld>
            <a:endParaRPr lang="en-US"/>
          </a:p>
        </p:txBody>
      </p:sp>
    </p:spTree>
    <p:extLst>
      <p:ext uri="{BB962C8B-B14F-4D97-AF65-F5344CB8AC3E}">
        <p14:creationId xmlns:p14="http://schemas.microsoft.com/office/powerpoint/2010/main" val="2106674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64</a:t>
            </a:fld>
            <a:endParaRPr lang="en-US"/>
          </a:p>
        </p:txBody>
      </p:sp>
    </p:spTree>
    <p:extLst>
      <p:ext uri="{BB962C8B-B14F-4D97-AF65-F5344CB8AC3E}">
        <p14:creationId xmlns:p14="http://schemas.microsoft.com/office/powerpoint/2010/main" val="2978761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 public comment timing –</a:t>
            </a:r>
          </a:p>
          <a:p>
            <a:r>
              <a:rPr lang="en-US"/>
              <a:t>Vegas</a:t>
            </a:r>
          </a:p>
          <a:p>
            <a:r>
              <a:rPr lang="en-US"/>
              <a:t>Carson </a:t>
            </a:r>
          </a:p>
          <a:p>
            <a:r>
              <a:rPr lang="en-US"/>
              <a:t>Online </a:t>
            </a:r>
          </a:p>
          <a:p>
            <a:r>
              <a:rPr lang="en-US"/>
              <a:t>--</a:t>
            </a:r>
          </a:p>
        </p:txBody>
      </p:sp>
      <p:sp>
        <p:nvSpPr>
          <p:cNvPr id="4" name="Slide Number Placeholder 3"/>
          <p:cNvSpPr>
            <a:spLocks noGrp="1"/>
          </p:cNvSpPr>
          <p:nvPr>
            <p:ph type="sldNum" sz="quarter" idx="5"/>
          </p:nvPr>
        </p:nvSpPr>
        <p:spPr/>
        <p:txBody>
          <a:bodyPr/>
          <a:lstStyle/>
          <a:p>
            <a:fld id="{AE97AC92-C2A4-431F-AE86-89E3B5849642}" type="slidenum">
              <a:rPr lang="en-US" smtClean="0"/>
              <a:t>65</a:t>
            </a:fld>
            <a:endParaRPr lang="en-US"/>
          </a:p>
        </p:txBody>
      </p:sp>
    </p:spTree>
    <p:extLst>
      <p:ext uri="{BB962C8B-B14F-4D97-AF65-F5344CB8AC3E}">
        <p14:creationId xmlns:p14="http://schemas.microsoft.com/office/powerpoint/2010/main" val="9096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 public comment timing –</a:t>
            </a:r>
          </a:p>
          <a:p>
            <a:r>
              <a:rPr lang="en-US"/>
              <a:t>Vegas</a:t>
            </a:r>
          </a:p>
          <a:p>
            <a:r>
              <a:rPr lang="en-US"/>
              <a:t>Carson </a:t>
            </a:r>
          </a:p>
          <a:p>
            <a:r>
              <a:rPr lang="en-US"/>
              <a:t>Online </a:t>
            </a:r>
          </a:p>
        </p:txBody>
      </p:sp>
      <p:sp>
        <p:nvSpPr>
          <p:cNvPr id="4" name="Slide Number Placeholder 3"/>
          <p:cNvSpPr>
            <a:spLocks noGrp="1"/>
          </p:cNvSpPr>
          <p:nvPr>
            <p:ph type="sldNum" sz="quarter" idx="5"/>
          </p:nvPr>
        </p:nvSpPr>
        <p:spPr/>
        <p:txBody>
          <a:bodyPr/>
          <a:lstStyle/>
          <a:p>
            <a:fld id="{AE97AC92-C2A4-431F-AE86-89E3B5849642}" type="slidenum">
              <a:rPr lang="en-US" smtClean="0"/>
              <a:t>66</a:t>
            </a:fld>
            <a:endParaRPr lang="en-US"/>
          </a:p>
        </p:txBody>
      </p:sp>
    </p:spTree>
    <p:extLst>
      <p:ext uri="{BB962C8B-B14F-4D97-AF65-F5344CB8AC3E}">
        <p14:creationId xmlns:p14="http://schemas.microsoft.com/office/powerpoint/2010/main" val="213822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 public comment timing –</a:t>
            </a:r>
          </a:p>
          <a:p>
            <a:r>
              <a:rPr lang="en-US"/>
              <a:t>Vegas</a:t>
            </a:r>
          </a:p>
          <a:p>
            <a:r>
              <a:rPr lang="en-US"/>
              <a:t>Carson </a:t>
            </a:r>
          </a:p>
          <a:p>
            <a:r>
              <a:rPr lang="en-US"/>
              <a:t>Online </a:t>
            </a:r>
          </a:p>
        </p:txBody>
      </p:sp>
      <p:sp>
        <p:nvSpPr>
          <p:cNvPr id="4" name="Slide Number Placeholder 3"/>
          <p:cNvSpPr>
            <a:spLocks noGrp="1"/>
          </p:cNvSpPr>
          <p:nvPr>
            <p:ph type="sldNum" sz="quarter" idx="5"/>
          </p:nvPr>
        </p:nvSpPr>
        <p:spPr/>
        <p:txBody>
          <a:bodyPr/>
          <a:lstStyle/>
          <a:p>
            <a:fld id="{AE97AC92-C2A4-431F-AE86-89E3B5849642}" type="slidenum">
              <a:rPr lang="en-US" smtClean="0"/>
              <a:t>67</a:t>
            </a:fld>
            <a:endParaRPr lang="en-US"/>
          </a:p>
        </p:txBody>
      </p:sp>
    </p:spTree>
    <p:extLst>
      <p:ext uri="{BB962C8B-B14F-4D97-AF65-F5344CB8AC3E}">
        <p14:creationId xmlns:p14="http://schemas.microsoft.com/office/powerpoint/2010/main" val="2263851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68</a:t>
            </a:fld>
            <a:endParaRPr lang="en-US"/>
          </a:p>
        </p:txBody>
      </p:sp>
    </p:spTree>
    <p:extLst>
      <p:ext uri="{BB962C8B-B14F-4D97-AF65-F5344CB8AC3E}">
        <p14:creationId xmlns:p14="http://schemas.microsoft.com/office/powerpoint/2010/main" val="56359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 Ford to invite public comment. Slides provide directions. </a:t>
            </a:r>
          </a:p>
          <a:p>
            <a:r>
              <a:rPr lang="en-US"/>
              <a:t>9:05</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3</a:t>
            </a:fld>
            <a:endParaRPr lang="en-US"/>
          </a:p>
        </p:txBody>
      </p:sp>
    </p:spTree>
    <p:extLst>
      <p:ext uri="{BB962C8B-B14F-4D97-AF65-F5344CB8AC3E}">
        <p14:creationId xmlns:p14="http://schemas.microsoft.com/office/powerpoint/2010/main" val="388745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 public comment timing –</a:t>
            </a:r>
          </a:p>
          <a:p>
            <a:r>
              <a:rPr lang="en-US"/>
              <a:t>Vegas</a:t>
            </a:r>
          </a:p>
          <a:p>
            <a:r>
              <a:rPr lang="en-US"/>
              <a:t>Carson </a:t>
            </a:r>
          </a:p>
          <a:p>
            <a:r>
              <a:rPr lang="en-US"/>
              <a:t>Online </a:t>
            </a:r>
          </a:p>
          <a:p>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7AC92-C2A4-431F-AE86-89E3B5849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77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 public comment timing –</a:t>
            </a:r>
          </a:p>
          <a:p>
            <a:r>
              <a:rPr lang="en-US"/>
              <a:t>Vegas</a:t>
            </a:r>
          </a:p>
          <a:p>
            <a:r>
              <a:rPr lang="en-US"/>
              <a:t>Carson </a:t>
            </a:r>
          </a:p>
          <a:p>
            <a:r>
              <a:rPr lang="en-US"/>
              <a:t>Online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7AC92-C2A4-431F-AE86-89E3B5849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6</a:t>
            </a:fld>
            <a:endParaRPr lang="en-US"/>
          </a:p>
        </p:txBody>
      </p:sp>
    </p:spTree>
    <p:extLst>
      <p:ext uri="{BB962C8B-B14F-4D97-AF65-F5344CB8AC3E}">
        <p14:creationId xmlns:p14="http://schemas.microsoft.com/office/powerpoint/2010/main" val="334261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7</a:t>
            </a:fld>
            <a:endParaRPr lang="en-US"/>
          </a:p>
        </p:txBody>
      </p:sp>
    </p:spTree>
    <p:extLst>
      <p:ext uri="{BB962C8B-B14F-4D97-AF65-F5344CB8AC3E}">
        <p14:creationId xmlns:p14="http://schemas.microsoft.com/office/powerpoint/2010/main" val="341794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7AC92-C2A4-431F-AE86-89E3B5849642}" type="slidenum">
              <a:rPr lang="en-US" smtClean="0"/>
              <a:t>8</a:t>
            </a:fld>
            <a:endParaRPr lang="en-US"/>
          </a:p>
        </p:txBody>
      </p:sp>
    </p:spTree>
    <p:extLst>
      <p:ext uri="{BB962C8B-B14F-4D97-AF65-F5344CB8AC3E}">
        <p14:creationId xmlns:p14="http://schemas.microsoft.com/office/powerpoint/2010/main" val="172585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F5AC0-C4B3-464D-8E9B-9D86370B7879}" type="slidenum">
              <a:rPr lang="en-GB" smtClean="0"/>
              <a:t>13</a:t>
            </a:fld>
            <a:endParaRPr lang="en-GB"/>
          </a:p>
        </p:txBody>
      </p:sp>
    </p:spTree>
    <p:extLst>
      <p:ext uri="{BB962C8B-B14F-4D97-AF65-F5344CB8AC3E}">
        <p14:creationId xmlns:p14="http://schemas.microsoft.com/office/powerpoint/2010/main" val="3911691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customXml" Target="../../customXml/item15.xml"/><Relationship Id="rId13" Type="http://schemas.openxmlformats.org/officeDocument/2006/relationships/image" Target="../media/image6.png"/><Relationship Id="rId3" Type="http://schemas.openxmlformats.org/officeDocument/2006/relationships/customXml" Target="../../customXml/item10.xml"/><Relationship Id="rId7" Type="http://schemas.openxmlformats.org/officeDocument/2006/relationships/customXml" Target="../../customXml/item14.xml"/><Relationship Id="rId12" Type="http://schemas.openxmlformats.org/officeDocument/2006/relationships/image" Target="../media/image5.png"/><Relationship Id="rId2" Type="http://schemas.openxmlformats.org/officeDocument/2006/relationships/customXml" Target="../../customXml/item9.xml"/><Relationship Id="rId1" Type="http://schemas.openxmlformats.org/officeDocument/2006/relationships/customXml" Target="../../customXml/item16.xml"/><Relationship Id="rId6" Type="http://schemas.openxmlformats.org/officeDocument/2006/relationships/customXml" Target="../../customXml/item13.xml"/><Relationship Id="rId11" Type="http://schemas.openxmlformats.org/officeDocument/2006/relationships/image" Target="../media/image4.png"/><Relationship Id="rId5" Type="http://schemas.openxmlformats.org/officeDocument/2006/relationships/customXml" Target="../../customXml/item12.xml"/><Relationship Id="rId10" Type="http://schemas.openxmlformats.org/officeDocument/2006/relationships/image" Target="../media/image3.png"/><Relationship Id="rId4" Type="http://schemas.openxmlformats.org/officeDocument/2006/relationships/customXml" Target="../../customXml/item11.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customXml" Target="../../customXml/item19.xml"/><Relationship Id="rId2" Type="http://schemas.openxmlformats.org/officeDocument/2006/relationships/customXml" Target="../../customXml/item18.xml"/><Relationship Id="rId1" Type="http://schemas.openxmlformats.org/officeDocument/2006/relationships/customXml" Target="../../customXml/item17.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21.xml"/><Relationship Id="rId1" Type="http://schemas.openxmlformats.org/officeDocument/2006/relationships/customXml" Target="../../customXml/item2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2.xml"/></Relationships>
</file>

<file path=ppt/slideLayouts/_rels/slideLayout16.xml.rels><?xml version="1.0" encoding="UTF-8" standalone="yes"?>
<Relationships xmlns="http://schemas.openxmlformats.org/package/2006/relationships"><Relationship Id="rId3" Type="http://schemas.openxmlformats.org/officeDocument/2006/relationships/customXml" Target="../../customXml/item25.xml"/><Relationship Id="rId2" Type="http://schemas.openxmlformats.org/officeDocument/2006/relationships/customXml" Target="../../customXml/item24.xml"/><Relationship Id="rId1" Type="http://schemas.openxmlformats.org/officeDocument/2006/relationships/customXml" Target="../../customXml/item23.xml"/><Relationship Id="rId5" Type="http://schemas.openxmlformats.org/officeDocument/2006/relationships/slideMaster" Target="../slideMasters/slideMaster2.xml"/><Relationship Id="rId4" Type="http://schemas.openxmlformats.org/officeDocument/2006/relationships/customXml" Target="../../customXml/item26.xml"/></Relationships>
</file>

<file path=ppt/slideLayouts/_rels/slideLayout17.xml.rels><?xml version="1.0" encoding="UTF-8" standalone="yes"?>
<Relationships xmlns="http://schemas.openxmlformats.org/package/2006/relationships"><Relationship Id="rId3" Type="http://schemas.openxmlformats.org/officeDocument/2006/relationships/customXml" Target="../../customXml/item29.xml"/><Relationship Id="rId2" Type="http://schemas.openxmlformats.org/officeDocument/2006/relationships/customXml" Target="../../customXml/item28.xml"/><Relationship Id="rId1" Type="http://schemas.openxmlformats.org/officeDocument/2006/relationships/customXml" Target="../../customXml/item27.xml"/><Relationship Id="rId6" Type="http://schemas.openxmlformats.org/officeDocument/2006/relationships/slideMaster" Target="../slideMasters/slideMaster2.xml"/><Relationship Id="rId5" Type="http://schemas.openxmlformats.org/officeDocument/2006/relationships/customXml" Target="../../customXml/item31.xml"/><Relationship Id="rId4" Type="http://schemas.openxmlformats.org/officeDocument/2006/relationships/customXml" Target="../../customXml/item30.xml"/></Relationships>
</file>

<file path=ppt/slideLayouts/_rels/slideLayout18.xml.rels><?xml version="1.0" encoding="UTF-8" standalone="yes"?>
<Relationships xmlns="http://schemas.openxmlformats.org/package/2006/relationships"><Relationship Id="rId3" Type="http://schemas.openxmlformats.org/officeDocument/2006/relationships/customXml" Target="../../customXml/item34.xml"/><Relationship Id="rId7" Type="http://schemas.openxmlformats.org/officeDocument/2006/relationships/slideMaster" Target="../slideMasters/slideMaster2.xml"/><Relationship Id="rId2" Type="http://schemas.openxmlformats.org/officeDocument/2006/relationships/customXml" Target="../../customXml/item33.xml"/><Relationship Id="rId1" Type="http://schemas.openxmlformats.org/officeDocument/2006/relationships/customXml" Target="../../customXml/item32.xml"/><Relationship Id="rId6" Type="http://schemas.openxmlformats.org/officeDocument/2006/relationships/customXml" Target="../../customXml/item37.xml"/><Relationship Id="rId5" Type="http://schemas.openxmlformats.org/officeDocument/2006/relationships/customXml" Target="../../customXml/item36.xml"/><Relationship Id="rId4" Type="http://schemas.openxmlformats.org/officeDocument/2006/relationships/customXml" Target="../../customXml/item35.xml"/></Relationships>
</file>

<file path=ppt/slideLayouts/_rels/slideLayout19.xml.rels><?xml version="1.0" encoding="UTF-8" standalone="yes"?>
<Relationships xmlns="http://schemas.openxmlformats.org/package/2006/relationships"><Relationship Id="rId3" Type="http://schemas.openxmlformats.org/officeDocument/2006/relationships/customXml" Target="../../customXml/item39.xml"/><Relationship Id="rId2" Type="http://schemas.openxmlformats.org/officeDocument/2006/relationships/customXml" Target="../../customXml/item38.xml"/><Relationship Id="rId1" Type="http://schemas.openxmlformats.org/officeDocument/2006/relationships/customXml" Target="../../customXml/item40.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ustomXml" Target="../../customXml/item42.xml"/><Relationship Id="rId2" Type="http://schemas.openxmlformats.org/officeDocument/2006/relationships/customXml" Target="../../customXml/item41.xml"/><Relationship Id="rId1" Type="http://schemas.openxmlformats.org/officeDocument/2006/relationships/customXml" Target="../../customXml/item43.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ustomXml" Target="../../customXml/item45.xml"/><Relationship Id="rId7" Type="http://schemas.openxmlformats.org/officeDocument/2006/relationships/slideMaster" Target="../slideMasters/slideMaster2.xml"/><Relationship Id="rId2" Type="http://schemas.openxmlformats.org/officeDocument/2006/relationships/customXml" Target="../../customXml/item44.xml"/><Relationship Id="rId1" Type="http://schemas.openxmlformats.org/officeDocument/2006/relationships/customXml" Target="../../customXml/item49.xml"/><Relationship Id="rId6" Type="http://schemas.openxmlformats.org/officeDocument/2006/relationships/customXml" Target="../../customXml/item48.xml"/><Relationship Id="rId5" Type="http://schemas.openxmlformats.org/officeDocument/2006/relationships/customXml" Target="../../customXml/item47.xml"/><Relationship Id="rId10" Type="http://schemas.openxmlformats.org/officeDocument/2006/relationships/image" Target="../media/image6.png"/><Relationship Id="rId4" Type="http://schemas.openxmlformats.org/officeDocument/2006/relationships/customXml" Target="../../customXml/item46.xml"/><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56C5-5F0B-4833-88F3-BE92BBF774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735DB9-C34F-41BD-8F2A-D3075779B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1AE01-6AB7-47F5-804D-E39BD200F756}"/>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C6785CC9-8BB3-433A-BFD7-948A74ACD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0C040-F694-4849-93A7-B1924113523F}"/>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96418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7929-8056-4A9D-A991-F233F90D5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61F30F-C21D-4F24-B3DA-5B821923D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E3F34-DDBE-4D54-8ABC-98BB1274F9C0}"/>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4B7FA727-A389-4F3D-85DC-119BFDD74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45863-90B9-473F-BA48-9299BD6347F7}"/>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73535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D266E-F8D2-45A3-A163-FABCFC4A37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D4E664-3EF9-48B6-9C08-C39FD4817F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26ECD-6E2E-4CD7-89A0-45EEB1D3E9A1}"/>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E78A9070-3E52-4E81-9936-528437518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1294C-DC29-430C-998D-AF92E3E03B07}"/>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256445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10"/>
          <a:stretch>
            <a:fillRect/>
          </a:stretch>
        </a:blipFill>
        <a:effectLst/>
      </p:bgPr>
    </p:bg>
    <p:spTree>
      <p:nvGrpSpPr>
        <p:cNvPr id="1" name=""/>
        <p:cNvGrpSpPr/>
        <p:nvPr/>
      </p:nvGrpSpPr>
      <p:grpSpPr>
        <a:xfrm>
          <a:off x="0" y="0"/>
          <a:ext cx="0" cy="0"/>
          <a:chOff x="0" y="0"/>
          <a:chExt cx="0" cy="0"/>
        </a:xfrm>
      </p:grpSpPr>
      <p:pic>
        <p:nvPicPr>
          <p:cNvPr id="10" name="MMC_SilhouetteImage"/>
          <p:cNvPicPr>
            <a:picLocks noChangeAspect="1"/>
          </p:cNvPicPr>
          <p:nvPr userDrawn="1">
            <p:custDataLst>
              <p:custData r:id="rId2"/>
            </p:custDataLst>
          </p:nvPr>
        </p:nvPicPr>
        <p:blipFill>
          <a:blip r:embed="rId11">
            <a:extLst>
              <a:ext uri="{28A0092B-C50C-407E-A947-70E740481C1C}">
                <a14:useLocalDpi xmlns:a14="http://schemas.microsoft.com/office/drawing/2010/main" val="0"/>
              </a:ext>
            </a:extLst>
          </a:blip>
          <a:stretch>
            <a:fillRect/>
          </a:stretch>
        </p:blipFill>
        <p:spPr>
          <a:xfrm>
            <a:off x="5486955" y="567"/>
            <a:ext cx="6705045" cy="6857433"/>
          </a:xfrm>
          <a:prstGeom prst="rect">
            <a:avLst/>
          </a:prstGeom>
        </p:spPr>
      </p:pic>
      <p:sp>
        <p:nvSpPr>
          <p:cNvPr id="2" name="Title 1"/>
          <p:cNvSpPr>
            <a:spLocks noGrp="1"/>
          </p:cNvSpPr>
          <p:nvPr>
            <p:ph type="ctrTitle" hasCustomPrompt="1"/>
            <p:custDataLst>
              <p:custData r:id="rId3"/>
            </p:custDataLst>
          </p:nvPr>
        </p:nvSpPr>
        <p:spPr>
          <a:xfrm>
            <a:off x="449961" y="1907921"/>
            <a:ext cx="9359900" cy="1601978"/>
          </a:xfrm>
        </p:spPr>
        <p:txBody>
          <a:bodyPr vert="horz"/>
          <a:lstStyle>
            <a:lvl1pPr>
              <a:lnSpc>
                <a:spcPct val="90000"/>
              </a:lnSpc>
              <a:defRPr sz="6000" b="1" i="0" cap="none" baseline="0">
                <a:solidFill>
                  <a:schemeClr val="lt1"/>
                </a:solidFill>
                <a:latin typeface="Arial" panose="020B0604020202020204" pitchFamily="34" charset="0"/>
                <a:cs typeface="Arial Narrow" panose="020B0604020202020204" pitchFamily="34" charset="0"/>
              </a:defRPr>
            </a:lvl1pPr>
          </a:lstStyle>
          <a:p>
            <a:r>
              <a:rPr lang="en-US"/>
              <a:t>Main Title</a:t>
            </a:r>
          </a:p>
        </p:txBody>
      </p:sp>
      <p:sp>
        <p:nvSpPr>
          <p:cNvPr id="3" name="Subtitle 2"/>
          <p:cNvSpPr>
            <a:spLocks noGrp="1"/>
          </p:cNvSpPr>
          <p:nvPr>
            <p:ph type="subTitle" idx="1" hasCustomPrompt="1"/>
            <p:custDataLst>
              <p:custData r:id="rId4"/>
            </p:custDataLst>
          </p:nvPr>
        </p:nvSpPr>
        <p:spPr>
          <a:xfrm>
            <a:off x="467995" y="3708019"/>
            <a:ext cx="9323959" cy="791972"/>
          </a:xfrm>
        </p:spPr>
        <p:txBody>
          <a:bodyPr anchor="t"/>
          <a:lstStyle>
            <a:lvl1pPr marL="0" indent="0" algn="l">
              <a:buNone/>
              <a:defRPr sz="2400" cap="none">
                <a:solidFill>
                  <a:schemeClr val="lt1"/>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5"/>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err="1">
                <a:effectLst/>
                <a:latin typeface="Arial" panose="020B0604020202020204" pitchFamily="34" charset="0"/>
              </a:rPr>
              <a:t>Presenter1</a:t>
            </a:r>
            <a:r>
              <a:rPr lang="en-US">
                <a:effectLst/>
                <a:latin typeface="Arial" panose="020B0604020202020204" pitchFamily="34" charset="0"/>
              </a:rPr>
              <a:t>, Job Title, location  |  </a:t>
            </a:r>
            <a:r>
              <a:rPr lang="en-US" err="1">
                <a:effectLst/>
                <a:latin typeface="Arial" panose="020B0604020202020204" pitchFamily="34" charset="0"/>
              </a:rPr>
              <a:t>Presenter2</a:t>
            </a:r>
            <a:r>
              <a:rPr lang="en-US">
                <a:effectLst/>
                <a:latin typeface="Arial" panose="020B0604020202020204" pitchFamily="34" charset="0"/>
              </a:rPr>
              <a:t>,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6"/>
            </p:custDataLst>
          </p:nvPr>
        </p:nvSpPr>
        <p:spPr>
          <a:xfrm>
            <a:off x="485775" y="6257135"/>
            <a:ext cx="1785745" cy="153888"/>
          </a:xfrm>
          <a:prstGeom prst="rect">
            <a:avLst/>
          </a:prstGeom>
        </p:spPr>
        <p:txBody>
          <a:bodyPr wrap="none" lIns="0" tIns="0" rIns="0" bIns="0">
            <a:spAutoFit/>
          </a:bodyPr>
          <a:lstStyle/>
          <a:p>
            <a:r>
              <a:rPr lang="en-US" sz="1000">
                <a:solidFill>
                  <a:schemeClr val="lt1"/>
                </a:solidFill>
                <a:effectLst/>
                <a:latin typeface="Arial" panose="020B0604020202020204" pitchFamily="34" charset="0"/>
              </a:rPr>
              <a:t>A business of Marsh McLennan</a:t>
            </a:r>
            <a:endParaRPr lang="en-US" sz="100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7"/>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US">
              <a:solidFill>
                <a:schemeClr val="lt1"/>
              </a:solidFill>
            </a:endParaRPr>
          </a:p>
        </p:txBody>
      </p:sp>
      <p:sp>
        <p:nvSpPr>
          <p:cNvPr id="4" name="Tagline"/>
          <p:cNvSpPr txBox="1"/>
          <p:nvPr userDrawn="1">
            <p:custDataLst>
              <p:custData r:id="rId8"/>
            </p:custDataLst>
          </p:nvPr>
        </p:nvSpPr>
        <p:spPr>
          <a:xfrm>
            <a:off x="8128000" y="363600"/>
            <a:ext cx="3581400" cy="246221"/>
          </a:xfrm>
          <a:prstGeom prst="rect">
            <a:avLst/>
          </a:prstGeom>
          <a:noFill/>
        </p:spPr>
        <p:txBody>
          <a:bodyPr wrap="square" lIns="0" tIns="0" rIns="0" bIns="0" rtlCol="0">
            <a:spAutoFit/>
          </a:bodyPr>
          <a:lstStyle/>
          <a:p>
            <a:pPr algn="r"/>
            <a:r>
              <a:rPr lang="en-US" sz="1600">
                <a:solidFill>
                  <a:schemeClr val="lt1"/>
                </a:solidFill>
              </a:rPr>
              <a:t>welcome to brighter</a:t>
            </a:r>
          </a:p>
        </p:txBody>
      </p:sp>
      <p:pic>
        <p:nvPicPr>
          <p:cNvPr id="5" name="CoverMainLogo_WHIT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bwMode="invGray">
          <a:xfrm>
            <a:off x="486029" y="345567"/>
            <a:ext cx="1783084" cy="280417"/>
          </a:xfrm>
          <a:prstGeom prst="rect">
            <a:avLst/>
          </a:prstGeom>
        </p:spPr>
      </p:pic>
      <p:pic>
        <p:nvPicPr>
          <p:cNvPr id="7" name="CoverMainLogo_COLOUR" hidden="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invGray">
          <a:xfrm>
            <a:off x="486029" y="345567"/>
            <a:ext cx="1783084" cy="280417"/>
          </a:xfrm>
          <a:prstGeom prst="rect">
            <a:avLst/>
          </a:prstGeom>
        </p:spPr>
      </p:pic>
    </p:spTree>
    <p:custDataLst>
      <p:custData r:id="rId1"/>
    </p:custDataLst>
    <p:extLst>
      <p:ext uri="{BB962C8B-B14F-4D97-AF65-F5344CB8AC3E}">
        <p14:creationId xmlns:p14="http://schemas.microsoft.com/office/powerpoint/2010/main" val="158319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a:t>Click to add title</a:t>
            </a:r>
          </a:p>
        </p:txBody>
      </p:sp>
      <p:sp>
        <p:nvSpPr>
          <p:cNvPr id="3" name="Content Placeholder 2"/>
          <p:cNvSpPr>
            <a:spLocks noGrp="1"/>
          </p:cNvSpPr>
          <p:nvPr>
            <p:ph idx="1" hasCustomPrompt="1"/>
            <p:custDataLst>
              <p:custData r:id="rId2"/>
            </p:custDataLst>
          </p:nvPr>
        </p:nvSpPr>
        <p:spPr/>
        <p:txBody>
          <a:bodyPr/>
          <a:lstStyle/>
          <a:p>
            <a:pPr lvl="0"/>
            <a:r>
              <a:rPr lang="en-US"/>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dk1"/>
                </a:solidFill>
              </a:defRPr>
            </a:lvl1pPr>
          </a:lstStyle>
          <a:p>
            <a:pPr lvl="0"/>
            <a:r>
              <a:rPr lang="en-US"/>
              <a:t>Click to add subtitle</a:t>
            </a:r>
          </a:p>
        </p:txBody>
      </p:sp>
    </p:spTree>
    <p:extLst>
      <p:ext uri="{BB962C8B-B14F-4D97-AF65-F5344CB8AC3E}">
        <p14:creationId xmlns:p14="http://schemas.microsoft.com/office/powerpoint/2010/main" val="760007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dk1"/>
                </a:solidFill>
              </a:defRPr>
            </a:lvl1pPr>
          </a:lstStyle>
          <a:p>
            <a:pPr lvl="0"/>
            <a:r>
              <a:rPr lang="en-US"/>
              <a:t>Click to add subtitle</a:t>
            </a:r>
          </a:p>
        </p:txBody>
      </p:sp>
    </p:spTree>
    <p:extLst>
      <p:ext uri="{BB962C8B-B14F-4D97-AF65-F5344CB8AC3E}">
        <p14:creationId xmlns:p14="http://schemas.microsoft.com/office/powerpoint/2010/main" val="193468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custData r:id="rId1"/>
    </p:custDataLst>
    <p:extLst>
      <p:ext uri="{BB962C8B-B14F-4D97-AF65-F5344CB8AC3E}">
        <p14:creationId xmlns:p14="http://schemas.microsoft.com/office/powerpoint/2010/main" val="75134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a:t>Click to add title</a:t>
            </a:r>
          </a:p>
        </p:txBody>
      </p:sp>
      <p:sp>
        <p:nvSpPr>
          <p:cNvPr id="3" name="Content Placeholder 2"/>
          <p:cNvSpPr>
            <a:spLocks noGrp="1"/>
          </p:cNvSpPr>
          <p:nvPr>
            <p:ph sz="half" idx="1" hasCustomPrompt="1"/>
            <p:custDataLst>
              <p:custData r:id="rId2"/>
            </p:custDataLst>
          </p:nvPr>
        </p:nvSpPr>
        <p:spPr>
          <a:xfrm>
            <a:off x="485775" y="1609725"/>
            <a:ext cx="5495925" cy="4514850"/>
          </a:xfrm>
        </p:spPr>
        <p:txBody>
          <a:bodyPr/>
          <a:lstStyle/>
          <a:p>
            <a:pPr lvl="0"/>
            <a:r>
              <a:rPr lang="en-US"/>
              <a:t>Click to add text</a:t>
            </a:r>
          </a:p>
        </p:txBody>
      </p:sp>
      <p:sp>
        <p:nvSpPr>
          <p:cNvPr id="4" name="Content Placeholder 3"/>
          <p:cNvSpPr>
            <a:spLocks noGrp="1"/>
          </p:cNvSpPr>
          <p:nvPr>
            <p:ph sz="half" idx="2" hasCustomPrompt="1"/>
            <p:custDataLst>
              <p:custData r:id="rId3"/>
            </p:custDataLst>
          </p:nvPr>
        </p:nvSpPr>
        <p:spPr>
          <a:xfrm>
            <a:off x="6210300" y="1609725"/>
            <a:ext cx="5499100" cy="4514850"/>
          </a:xfrm>
        </p:spPr>
        <p:txBody>
          <a:bodyPr/>
          <a:lstStyle/>
          <a:p>
            <a:pPr lvl="0"/>
            <a:r>
              <a:rPr lang="en-US"/>
              <a:t>Click to add text</a:t>
            </a:r>
          </a:p>
        </p:txBody>
      </p:sp>
      <p:sp>
        <p:nvSpPr>
          <p:cNvPr id="5" name="Slide Number Placeholder 4"/>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8" name="Text Placeholder 7"/>
          <p:cNvSpPr>
            <a:spLocks noGrp="1"/>
          </p:cNvSpPr>
          <p:nvPr>
            <p:ph type="body" sz="quarter" idx="12" hasCustomPrompt="1"/>
            <p:custDataLst>
              <p:custData r:id="rId4"/>
            </p:custDataLst>
          </p:nvPr>
        </p:nvSpPr>
        <p:spPr>
          <a:xfrm>
            <a:off x="485776" y="806400"/>
            <a:ext cx="11225023" cy="320400"/>
          </a:xfrm>
        </p:spPr>
        <p:txBody>
          <a:bodyPr/>
          <a:lstStyle>
            <a:lvl1pPr marL="0" indent="0">
              <a:buNone/>
              <a:defRPr b="1">
                <a:solidFill>
                  <a:schemeClr val="dk1"/>
                </a:solidFill>
              </a:defRPr>
            </a:lvl1pPr>
          </a:lstStyle>
          <a:p>
            <a:pPr lvl="0"/>
            <a:r>
              <a:rPr lang="en-US"/>
              <a:t>Click to add subtitle</a:t>
            </a:r>
          </a:p>
        </p:txBody>
      </p:sp>
    </p:spTree>
    <p:extLst>
      <p:ext uri="{BB962C8B-B14F-4D97-AF65-F5344CB8AC3E}">
        <p14:creationId xmlns:p14="http://schemas.microsoft.com/office/powerpoint/2010/main" val="2370606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a:t>Click to add title</a:t>
            </a:r>
          </a:p>
        </p:txBody>
      </p:sp>
      <p:sp>
        <p:nvSpPr>
          <p:cNvPr id="3" name="Content Placeholder 2"/>
          <p:cNvSpPr>
            <a:spLocks noGrp="1"/>
          </p:cNvSpPr>
          <p:nvPr>
            <p:ph sz="quarter" idx="1" hasCustomPrompt="1"/>
            <p:custDataLst>
              <p:custData r:id="rId2"/>
            </p:custDataLst>
          </p:nvPr>
        </p:nvSpPr>
        <p:spPr>
          <a:xfrm>
            <a:off x="482601" y="1609725"/>
            <a:ext cx="3581400" cy="4514850"/>
          </a:xfrm>
        </p:spPr>
        <p:txBody>
          <a:bodyPr/>
          <a:lstStyle/>
          <a:p>
            <a:pPr lvl="0"/>
            <a:r>
              <a:rPr lang="en-US"/>
              <a:t>Click to add text</a:t>
            </a:r>
          </a:p>
        </p:txBody>
      </p:sp>
      <p:sp>
        <p:nvSpPr>
          <p:cNvPr id="4" name="Content Placeholder 3"/>
          <p:cNvSpPr>
            <a:spLocks noGrp="1"/>
          </p:cNvSpPr>
          <p:nvPr>
            <p:ph sz="quarter" idx="2" hasCustomPrompt="1"/>
            <p:custDataLst>
              <p:custData r:id="rId3"/>
            </p:custDataLst>
          </p:nvPr>
        </p:nvSpPr>
        <p:spPr>
          <a:xfrm>
            <a:off x="4305300" y="1609726"/>
            <a:ext cx="3581400" cy="4514850"/>
          </a:xfrm>
        </p:spPr>
        <p:txBody>
          <a:bodyPr/>
          <a:lstStyle/>
          <a:p>
            <a:pPr lvl="0"/>
            <a:r>
              <a:rPr lang="en-US"/>
              <a:t>Click to add text</a:t>
            </a:r>
          </a:p>
        </p:txBody>
      </p:sp>
      <p:sp>
        <p:nvSpPr>
          <p:cNvPr id="5" name="Content Placeholder 4"/>
          <p:cNvSpPr>
            <a:spLocks noGrp="1"/>
          </p:cNvSpPr>
          <p:nvPr>
            <p:ph sz="half" idx="3" hasCustomPrompt="1"/>
            <p:custDataLst>
              <p:custData r:id="rId4"/>
            </p:custDataLst>
          </p:nvPr>
        </p:nvSpPr>
        <p:spPr>
          <a:xfrm>
            <a:off x="8128000" y="1609725"/>
            <a:ext cx="3581400" cy="4514850"/>
          </a:xfrm>
        </p:spPr>
        <p:txBody>
          <a:bodyPr/>
          <a:lstStyle/>
          <a:p>
            <a:pPr lvl="0"/>
            <a:r>
              <a:rPr lang="en-US"/>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9" name="Text Placeholder 8"/>
          <p:cNvSpPr>
            <a:spLocks noGrp="1"/>
          </p:cNvSpPr>
          <p:nvPr>
            <p:ph type="body" sz="quarter" idx="12" hasCustomPrompt="1"/>
            <p:custDataLst>
              <p:custData r:id="rId5"/>
            </p:custDataLst>
          </p:nvPr>
        </p:nvSpPr>
        <p:spPr>
          <a:xfrm>
            <a:off x="485775" y="806400"/>
            <a:ext cx="11223623" cy="320400"/>
          </a:xfrm>
        </p:spPr>
        <p:txBody>
          <a:bodyPr/>
          <a:lstStyle>
            <a:lvl1pPr marL="0" indent="0">
              <a:buNone/>
              <a:defRPr b="1">
                <a:solidFill>
                  <a:schemeClr val="dk1"/>
                </a:solidFill>
              </a:defRPr>
            </a:lvl1pPr>
          </a:lstStyle>
          <a:p>
            <a:pPr lvl="0"/>
            <a:r>
              <a:rPr lang="en-US"/>
              <a:t>Click to add subtitle</a:t>
            </a:r>
          </a:p>
        </p:txBody>
      </p:sp>
    </p:spTree>
    <p:extLst>
      <p:ext uri="{BB962C8B-B14F-4D97-AF65-F5344CB8AC3E}">
        <p14:creationId xmlns:p14="http://schemas.microsoft.com/office/powerpoint/2010/main" val="375632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custDataLst>
              <p:custData r:id="rId1"/>
            </p:custDataLst>
          </p:nvPr>
        </p:nvSpPr>
        <p:spPr/>
        <p:txBody>
          <a:bodyPr/>
          <a:lstStyle/>
          <a:p>
            <a:r>
              <a:rPr lang="en-US"/>
              <a:t>Click to add title</a:t>
            </a:r>
          </a:p>
        </p:txBody>
      </p:sp>
      <p:sp>
        <p:nvSpPr>
          <p:cNvPr id="3" name="Content Placeholder 2"/>
          <p:cNvSpPr>
            <a:spLocks noGrp="1"/>
          </p:cNvSpPr>
          <p:nvPr>
            <p:ph sz="quarter" idx="1" hasCustomPrompt="1"/>
            <p:custDataLst>
              <p:custData r:id="rId2"/>
            </p:custDataLst>
          </p:nvPr>
        </p:nvSpPr>
        <p:spPr>
          <a:xfrm>
            <a:off x="485775" y="1609725"/>
            <a:ext cx="2625725" cy="4511675"/>
          </a:xfrm>
        </p:spPr>
        <p:txBody>
          <a:bodyPr/>
          <a:lstStyle/>
          <a:p>
            <a:pPr lvl="0"/>
            <a:r>
              <a:rPr lang="en-US"/>
              <a:t>Click to add text</a:t>
            </a:r>
          </a:p>
        </p:txBody>
      </p:sp>
      <p:sp>
        <p:nvSpPr>
          <p:cNvPr id="4" name="Content Placeholder 3"/>
          <p:cNvSpPr>
            <a:spLocks noGrp="1"/>
          </p:cNvSpPr>
          <p:nvPr>
            <p:ph sz="quarter" idx="2" hasCustomPrompt="1"/>
            <p:custDataLst>
              <p:custData r:id="rId3"/>
            </p:custDataLst>
          </p:nvPr>
        </p:nvSpPr>
        <p:spPr>
          <a:xfrm>
            <a:off x="3352800" y="1609725"/>
            <a:ext cx="2628900" cy="4511675"/>
          </a:xfrm>
        </p:spPr>
        <p:txBody>
          <a:bodyPr/>
          <a:lstStyle/>
          <a:p>
            <a:pPr lvl="0"/>
            <a:r>
              <a:rPr lang="en-US"/>
              <a:t>Click to add text</a:t>
            </a:r>
          </a:p>
        </p:txBody>
      </p:sp>
      <p:sp>
        <p:nvSpPr>
          <p:cNvPr id="5" name="Content Placeholder 4"/>
          <p:cNvSpPr>
            <a:spLocks noGrp="1"/>
          </p:cNvSpPr>
          <p:nvPr>
            <p:ph sz="quarter" idx="3" hasCustomPrompt="1"/>
            <p:custDataLst>
              <p:custData r:id="rId4"/>
            </p:custDataLst>
          </p:nvPr>
        </p:nvSpPr>
        <p:spPr>
          <a:xfrm>
            <a:off x="6210300" y="1609726"/>
            <a:ext cx="2628900" cy="4514850"/>
          </a:xfrm>
        </p:spPr>
        <p:txBody>
          <a:bodyPr/>
          <a:lstStyle/>
          <a:p>
            <a:pPr lvl="0"/>
            <a:r>
              <a:rPr lang="en-US"/>
              <a:t>Click to add text</a:t>
            </a:r>
          </a:p>
        </p:txBody>
      </p:sp>
      <p:sp>
        <p:nvSpPr>
          <p:cNvPr id="6" name="Content Placeholder 5"/>
          <p:cNvSpPr>
            <a:spLocks noGrp="1"/>
          </p:cNvSpPr>
          <p:nvPr>
            <p:ph sz="quarter" idx="4" hasCustomPrompt="1"/>
            <p:custDataLst>
              <p:custData r:id="rId5"/>
            </p:custDataLst>
          </p:nvPr>
        </p:nvSpPr>
        <p:spPr>
          <a:xfrm>
            <a:off x="9080500" y="1609726"/>
            <a:ext cx="2628900" cy="4514850"/>
          </a:xfrm>
        </p:spPr>
        <p:txBody>
          <a:bodyPr/>
          <a:lstStyle/>
          <a:p>
            <a:pPr lvl="0"/>
            <a:r>
              <a:rPr lang="en-US"/>
              <a:t>Click to add text</a:t>
            </a:r>
          </a:p>
        </p:txBody>
      </p:sp>
      <p:sp>
        <p:nvSpPr>
          <p:cNvPr id="7" name="Slide Number Placeholder 6"/>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10" name="Text Placeholder 9"/>
          <p:cNvSpPr>
            <a:spLocks noGrp="1"/>
          </p:cNvSpPr>
          <p:nvPr>
            <p:ph type="body" sz="quarter" idx="12" hasCustomPrompt="1"/>
            <p:custDataLst>
              <p:custData r:id="rId6"/>
            </p:custDataLst>
          </p:nvPr>
        </p:nvSpPr>
        <p:spPr>
          <a:xfrm>
            <a:off x="485777" y="806400"/>
            <a:ext cx="11223622" cy="320400"/>
          </a:xfrm>
        </p:spPr>
        <p:txBody>
          <a:bodyPr/>
          <a:lstStyle>
            <a:lvl1pPr marL="0" indent="0">
              <a:buNone/>
              <a:defRPr b="1">
                <a:solidFill>
                  <a:schemeClr val="dk1"/>
                </a:solidFill>
              </a:defRPr>
            </a:lvl1pPr>
          </a:lstStyle>
          <a:p>
            <a:pPr lvl="0"/>
            <a:r>
              <a:rPr lang="en-US"/>
              <a:t>Click to add subtitle</a:t>
            </a:r>
          </a:p>
        </p:txBody>
      </p:sp>
    </p:spTree>
    <p:extLst>
      <p:ext uri="{BB962C8B-B14F-4D97-AF65-F5344CB8AC3E}">
        <p14:creationId xmlns:p14="http://schemas.microsoft.com/office/powerpoint/2010/main" val="271750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lt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custDataLst>
              <p:custData r:id="rId2"/>
            </p:custDataLst>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dk1"/>
                </a:solidFill>
              </a:defRPr>
            </a:lvl1pPr>
            <a:lvl2pPr>
              <a:buNone/>
              <a:defRPr/>
            </a:lvl2pPr>
          </a:lstStyle>
          <a:p>
            <a:pPr lvl="0"/>
            <a:r>
              <a:rPr lang="en-US"/>
              <a:t>Click to add topic</a:t>
            </a:r>
          </a:p>
        </p:txBody>
      </p:sp>
      <p:sp>
        <p:nvSpPr>
          <p:cNvPr id="4" name="Text Placeholder 3"/>
          <p:cNvSpPr>
            <a:spLocks noGrp="1"/>
          </p:cNvSpPr>
          <p:nvPr>
            <p:ph type="body" sz="quarter" idx="13" hasCustomPrompt="1"/>
            <p:custDataLst>
              <p:custData r:id="rId3"/>
            </p:custDataLst>
          </p:nvPr>
        </p:nvSpPr>
        <p:spPr>
          <a:xfrm>
            <a:off x="486000" y="4896000"/>
            <a:ext cx="11224800" cy="1846800"/>
          </a:xfrm>
        </p:spPr>
        <p:txBody>
          <a:bodyPr/>
          <a:lstStyle>
            <a:lvl1pPr marL="0" indent="0" algn="r">
              <a:buNone/>
              <a:defRPr sz="12000" b="1">
                <a:solidFill>
                  <a:schemeClr val="dk1"/>
                </a:solidFill>
              </a:defRPr>
            </a:lvl1pPr>
          </a:lstStyle>
          <a:p>
            <a:pPr lvl="0"/>
            <a:r>
              <a:rPr lang="en-US"/>
              <a:t>Agenda</a:t>
            </a:r>
          </a:p>
        </p:txBody>
      </p:sp>
    </p:spTree>
    <p:custDataLst>
      <p:custData r:id="rId1"/>
    </p:custDataLst>
    <p:extLst>
      <p:ext uri="{BB962C8B-B14F-4D97-AF65-F5344CB8AC3E}">
        <p14:creationId xmlns:p14="http://schemas.microsoft.com/office/powerpoint/2010/main" val="391493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9128-E6E1-43F2-9973-3D181C530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E5F7C-875C-4D53-8A4A-1AA2B49BF3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FB7C5-9687-42B3-B62C-BAE36F78BAA1}"/>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95A24B2D-4FF1-4C05-83AE-3EA66B385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B1981-9D28-459A-8592-FD6D1CAACE68}"/>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26223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2"/>
            </p:custDataLst>
          </p:nvPr>
        </p:nvSpPr>
        <p:spPr>
          <a:xfrm>
            <a:off x="482600" y="358774"/>
            <a:ext cx="8308600" cy="5762626"/>
          </a:xfrm>
        </p:spPr>
        <p:txBody>
          <a:bodyPr anchor="t" anchorCtr="0"/>
          <a:lstStyle>
            <a:lvl1pPr>
              <a:defRPr sz="5400" b="1">
                <a:solidFill>
                  <a:schemeClr val="dk1"/>
                </a:solidFill>
                <a:latin typeface="+mj-lt"/>
              </a:defRPr>
            </a:lvl1pPr>
          </a:lstStyle>
          <a:p>
            <a:r>
              <a:rPr lang="en-US"/>
              <a:t>Click to add title</a:t>
            </a:r>
          </a:p>
        </p:txBody>
      </p:sp>
      <p:sp>
        <p:nvSpPr>
          <p:cNvPr id="3" name="Text Placeholder 2"/>
          <p:cNvSpPr>
            <a:spLocks noGrp="1"/>
          </p:cNvSpPr>
          <p:nvPr>
            <p:ph type="body" idx="1" hasCustomPrompt="1"/>
            <p:custDataLst>
              <p:custData r:id="rId3"/>
            </p:custDataLst>
          </p:nvPr>
        </p:nvSpPr>
        <p:spPr>
          <a:xfrm>
            <a:off x="7869600" y="630000"/>
            <a:ext cx="4320000" cy="6228000"/>
          </a:xfrm>
        </p:spPr>
        <p:txBody>
          <a:bodyPr wrap="none" lIns="0" tIns="46800" rIns="216000" bIns="0"/>
          <a:lstStyle>
            <a:lvl1pPr marL="0" indent="0" algn="r">
              <a:buNone/>
              <a:defRPr sz="50000" b="1">
                <a:solidFill>
                  <a:schemeClr val="dk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Tree>
    <p:custDataLst>
      <p:custData r:id="rId1"/>
    </p:custDataLst>
    <p:extLst>
      <p:ext uri="{BB962C8B-B14F-4D97-AF65-F5344CB8AC3E}">
        <p14:creationId xmlns:p14="http://schemas.microsoft.com/office/powerpoint/2010/main" val="309048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8"/>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custDataLst>
              <p:custData r:id="rId2"/>
            </p:custDataLst>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custDataLst>
              <p:custData r:id="rId3"/>
            </p:custDataLst>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US"/>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custDataLst>
              <p:custData r:id="rId4"/>
            </p:custDataLst>
          </p:nvPr>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US" sz="800">
                <a:solidFill>
                  <a:schemeClr val="lt1"/>
                </a:solidFill>
              </a:rPr>
              <a:t>Copyright © 2022 Mercer Health &amp; Benefits LLC.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custDataLst>
              <p:custData r:id="rId5"/>
            </p:custDataLst>
          </p:nvPr>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US" sz="800">
                <a:solidFill>
                  <a:schemeClr val="lt1"/>
                </a:solidFill>
              </a:rPr>
              <a:t>{FileRef}</a:t>
            </a:r>
          </a:p>
        </p:txBody>
      </p:sp>
      <p:sp>
        <p:nvSpPr>
          <p:cNvPr id="7" name="TextBox 6">
            <a:extLst>
              <a:ext uri="{FF2B5EF4-FFF2-40B4-BE49-F238E27FC236}">
                <a16:creationId xmlns:a16="http://schemas.microsoft.com/office/drawing/2014/main" id="{AFC753E0-B94D-2E44-B2BB-5A42BBF574D5}"/>
              </a:ext>
            </a:extLst>
          </p:cNvPr>
          <p:cNvSpPr txBox="1"/>
          <p:nvPr userDrawn="1">
            <p:custDataLst>
              <p:custData r:id="rId6"/>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invGray">
          <a:xfrm>
            <a:off x="486029" y="345567"/>
            <a:ext cx="1783084" cy="280417"/>
          </a:xfrm>
          <a:prstGeom prst="rect">
            <a:avLst/>
          </a:prstGeom>
        </p:spPr>
      </p:pic>
      <p:pic>
        <p:nvPicPr>
          <p:cNvPr id="3" name="MainBackLogo_COLOUR" hidden="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1783084" cy="280417"/>
          </a:xfrm>
          <a:prstGeom prst="rect">
            <a:avLst/>
          </a:prstGeom>
        </p:spPr>
      </p:pic>
    </p:spTree>
    <p:custDataLst>
      <p:custData r:id="rId1"/>
    </p:custDataLst>
    <p:extLst>
      <p:ext uri="{BB962C8B-B14F-4D97-AF65-F5344CB8AC3E}">
        <p14:creationId xmlns:p14="http://schemas.microsoft.com/office/powerpoint/2010/main" val="4133995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6214110" y="6580189"/>
            <a:ext cx="4191000" cy="168481"/>
          </a:xfrm>
          <a:prstGeom prst="rect">
            <a:avLst/>
          </a:prstGeom>
        </p:spPr>
        <p:txBody>
          <a:bodyPr/>
          <a:lstStyle/>
          <a:p>
            <a:endParaRPr lang="en-GB"/>
          </a:p>
        </p:txBody>
      </p:sp>
      <p:sp>
        <p:nvSpPr>
          <p:cNvPr id="2" name="Title 1"/>
          <p:cNvSpPr>
            <a:spLocks noGrp="1"/>
          </p:cNvSpPr>
          <p:nvPr>
            <p:ph type="title"/>
          </p:nvPr>
        </p:nvSpPr>
        <p:spPr>
          <a:xfrm>
            <a:off x="914400" y="571500"/>
            <a:ext cx="10113264" cy="9525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10588752" y="6324600"/>
            <a:ext cx="688848" cy="277811"/>
          </a:xfrm>
          <a:prstGeom prst="rect">
            <a:avLst/>
          </a:prstGeom>
        </p:spPr>
        <p:txBody>
          <a:bodyPr/>
          <a:lstStyle/>
          <a:p>
            <a:fld id="{69551C3F-E5B5-49AF-A85B-7D3B4FA18264}" type="slidenum">
              <a:rPr lang="en-GB" smtClean="0"/>
              <a:t>‹#›</a:t>
            </a:fld>
            <a:endParaRPr lang="en-GB"/>
          </a:p>
        </p:txBody>
      </p:sp>
    </p:spTree>
    <p:extLst>
      <p:ext uri="{BB962C8B-B14F-4D97-AF65-F5344CB8AC3E}">
        <p14:creationId xmlns:p14="http://schemas.microsoft.com/office/powerpoint/2010/main" val="79060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1602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B5DD-8576-4933-BEE9-A9BF89CAEF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216430-E539-4159-91B7-2EA97B28F1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3D1A5-3AD1-42A6-8BA2-2AE249693FAD}"/>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F77EB010-5B9B-4E9B-9AF1-B8F99A9D9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4FFE7-FF43-4D2C-8D5B-6D2187706C7D}"/>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36493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548A-1B1C-47CA-9BD5-4A47D622B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95FE2-966D-4BC5-85F7-68525548A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BCFD5-933F-47F3-9A3A-D8BF001B3C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7BF11-326A-4809-9927-DCC538FD69EE}"/>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6" name="Footer Placeholder 5">
            <a:extLst>
              <a:ext uri="{FF2B5EF4-FFF2-40B4-BE49-F238E27FC236}">
                <a16:creationId xmlns:a16="http://schemas.microsoft.com/office/drawing/2014/main" id="{D2C06A13-9112-4B95-8DCA-331E1CA65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EDE67-D350-4225-AC0A-DE8B49665E35}"/>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57983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D501-7E13-4221-9DCC-3B01A2C017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407CF-1D84-4D9F-A6A5-93CFB7BC3F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F8097-E7A5-436D-BA51-D2F4585E0C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2030E-4AD6-4B39-908D-2F77096B1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D7E96-DF42-4DAD-9C3D-D5C0A1FF38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84B8-3420-4B94-A7AF-E65A9E8315C9}"/>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8" name="Footer Placeholder 7">
            <a:extLst>
              <a:ext uri="{FF2B5EF4-FFF2-40B4-BE49-F238E27FC236}">
                <a16:creationId xmlns:a16="http://schemas.microsoft.com/office/drawing/2014/main" id="{24BD7E71-6C14-4959-843D-FC789EB7B8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1FBF57-FFEF-454D-A04F-F43FAB38F2D7}"/>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84707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FAFD-16CF-4377-8379-A7C29E07A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0186C-13CF-4C57-BAC2-85D8D4BD3100}"/>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4" name="Footer Placeholder 3">
            <a:extLst>
              <a:ext uri="{FF2B5EF4-FFF2-40B4-BE49-F238E27FC236}">
                <a16:creationId xmlns:a16="http://schemas.microsoft.com/office/drawing/2014/main" id="{CE6C3CC8-07A3-4146-B5D4-7A595C450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2F4C2-2938-415E-A91A-D62A00726A87}"/>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3120642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F534A-3DAB-42F3-B5CF-E71A14AAF096}"/>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3" name="Footer Placeholder 2">
            <a:extLst>
              <a:ext uri="{FF2B5EF4-FFF2-40B4-BE49-F238E27FC236}">
                <a16:creationId xmlns:a16="http://schemas.microsoft.com/office/drawing/2014/main" id="{32AFEA1A-15E7-44BC-9C24-6D954D9ECD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25F88-40BA-4D87-B0F3-8392E9CF66FF}"/>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171756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2ADF-5358-43CF-81E1-B8ADDDC41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D836D-D97D-4AA4-98CE-B81100F77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14936-5233-4A9A-B96A-F03C67144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BED49-8C79-4F6D-86A0-5D6D59C6E26B}"/>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6" name="Footer Placeholder 5">
            <a:extLst>
              <a:ext uri="{FF2B5EF4-FFF2-40B4-BE49-F238E27FC236}">
                <a16:creationId xmlns:a16="http://schemas.microsoft.com/office/drawing/2014/main" id="{54C7F2E2-AFF6-458B-82BF-D91DCB074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4992F-0C69-45DC-95E8-02D6726DCCCB}"/>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15244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D72C-B03A-4F2A-A922-56989322D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07F8A-AEC4-4B79-AD47-4C3D6EA15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B1D3-0EF6-4C74-A9BB-16FA88AE1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D8649-E1DB-435E-9C12-342CF0ABFF19}"/>
              </a:ext>
            </a:extLst>
          </p:cNvPr>
          <p:cNvSpPr>
            <a:spLocks noGrp="1"/>
          </p:cNvSpPr>
          <p:nvPr>
            <p:ph type="dt" sz="half" idx="10"/>
          </p:nvPr>
        </p:nvSpPr>
        <p:spPr/>
        <p:txBody>
          <a:bodyPr/>
          <a:lstStyle/>
          <a:p>
            <a:fld id="{C23E5819-0952-40EB-B681-FE5BBD692C50}" type="datetimeFigureOut">
              <a:rPr lang="en-US" smtClean="0"/>
              <a:t>1/18/2022</a:t>
            </a:fld>
            <a:endParaRPr lang="en-US"/>
          </a:p>
        </p:txBody>
      </p:sp>
      <p:sp>
        <p:nvSpPr>
          <p:cNvPr id="6" name="Footer Placeholder 5">
            <a:extLst>
              <a:ext uri="{FF2B5EF4-FFF2-40B4-BE49-F238E27FC236}">
                <a16:creationId xmlns:a16="http://schemas.microsoft.com/office/drawing/2014/main" id="{691FE948-AAB1-4C3D-9EE3-EB5D6A577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9451A-DA66-45E3-9A67-81DB222B3CE2}"/>
              </a:ext>
            </a:extLst>
          </p:cNvPr>
          <p:cNvSpPr>
            <a:spLocks noGrp="1"/>
          </p:cNvSpPr>
          <p:nvPr>
            <p:ph type="sldNum" sz="quarter" idx="12"/>
          </p:nvPr>
        </p:nvSpPr>
        <p:spPr/>
        <p:txBody>
          <a:bodyPr/>
          <a:lstStyle/>
          <a:p>
            <a:fld id="{39FE5285-EA3C-4869-8AE4-45DABCA66DC1}" type="slidenum">
              <a:rPr lang="en-US" smtClean="0"/>
              <a:t>‹#›</a:t>
            </a:fld>
            <a:endParaRPr lang="en-US"/>
          </a:p>
        </p:txBody>
      </p:sp>
    </p:spTree>
    <p:extLst>
      <p:ext uri="{BB962C8B-B14F-4D97-AF65-F5344CB8AC3E}">
        <p14:creationId xmlns:p14="http://schemas.microsoft.com/office/powerpoint/2010/main" val="194228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customXml" Target="../../customXml/item7.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customXml" Target="../../customXml/item6.xml"/><Relationship Id="rId2" Type="http://schemas.openxmlformats.org/officeDocument/2006/relationships/slideLayout" Target="../slideLayouts/slideLayout13.xml"/><Relationship Id="rId16" Type="http://schemas.openxmlformats.org/officeDocument/2006/relationships/customXml" Target="../../customXml/item5.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4.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customXml" Target="../../customXml/item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E01FC-D4D6-471D-9992-C17E3D5C5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17AC9F-BBB1-4694-85CA-E4F058FAC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0B2CF-E455-439C-AAD9-6C57E2745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E5819-0952-40EB-B681-FE5BBD692C50}" type="datetimeFigureOut">
              <a:rPr lang="en-US" smtClean="0"/>
              <a:t>1/18/2022</a:t>
            </a:fld>
            <a:endParaRPr lang="en-US"/>
          </a:p>
        </p:txBody>
      </p:sp>
      <p:sp>
        <p:nvSpPr>
          <p:cNvPr id="5" name="Footer Placeholder 4">
            <a:extLst>
              <a:ext uri="{FF2B5EF4-FFF2-40B4-BE49-F238E27FC236}">
                <a16:creationId xmlns:a16="http://schemas.microsoft.com/office/drawing/2014/main" id="{8CD261ED-6C50-44F0-8E70-2D17026AB7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505C18-7254-4A03-B928-85E0E7E71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E5285-EA3C-4869-8AE4-45DABCA66DC1}" type="slidenum">
              <a:rPr lang="en-US" smtClean="0"/>
              <a:t>‹#›</a:t>
            </a:fld>
            <a:endParaRPr lang="en-US"/>
          </a:p>
        </p:txBody>
      </p:sp>
    </p:spTree>
    <p:extLst>
      <p:ext uri="{BB962C8B-B14F-4D97-AF65-F5344CB8AC3E}">
        <p14:creationId xmlns:p14="http://schemas.microsoft.com/office/powerpoint/2010/main" val="2124089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custData r:id="rId15"/>
            </p:custDataLst>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a:p>
        </p:txBody>
      </p:sp>
      <p:sp>
        <p:nvSpPr>
          <p:cNvPr id="3" name="Text Placeholder 2"/>
          <p:cNvSpPr>
            <a:spLocks noGrp="1"/>
          </p:cNvSpPr>
          <p:nvPr>
            <p:ph type="body" idx="1"/>
            <p:custDataLst>
              <p:custData r:id="rId16"/>
            </p:custDataLst>
          </p:nvPr>
        </p:nvSpPr>
        <p:spPr>
          <a:xfrm>
            <a:off x="485776" y="1609725"/>
            <a:ext cx="11223624" cy="4514302"/>
          </a:xfrm>
          <a:prstGeom prst="rect">
            <a:avLst/>
          </a:prstGeom>
        </p:spPr>
        <p:txBody>
          <a:bodyPr vert="horz" lIns="0" tIns="0" rIns="0" bIns="0" rtlCol="0" anchor="t">
            <a:noAutofit/>
          </a:bodyPr>
          <a:lstStyle/>
          <a:p>
            <a:pPr lvl="0"/>
            <a:r>
              <a:rPr lang="en-GB"/>
              <a:t>Click to add text</a:t>
            </a:r>
          </a:p>
        </p:txBody>
      </p:sp>
      <p:sp>
        <p:nvSpPr>
          <p:cNvPr id="4" name="Slide Number Placeholder 3"/>
          <p:cNvSpPr>
            <a:spLocks noGrp="1"/>
          </p:cNvSpPr>
          <p:nvPr>
            <p:ph type="sldNum" sz="quarter" idx="4"/>
            <p:custDataLst>
              <p:custData r:id="rId17"/>
            </p:custDataLst>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a:p>
        </p:txBody>
      </p:sp>
      <p:sp>
        <p:nvSpPr>
          <p:cNvPr id="5" name="Footer Placeholder 4"/>
          <p:cNvSpPr>
            <a:spLocks noGrp="1"/>
          </p:cNvSpPr>
          <p:nvPr>
            <p:ph type="ftr" sz="quarter" idx="3"/>
            <p:custDataLst>
              <p:custData r:id="rId18"/>
            </p:custDataLst>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a:p>
        </p:txBody>
      </p:sp>
      <p:pic>
        <p:nvPicPr>
          <p:cNvPr id="6" name="ContentLogo_WHITE" hidden="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pic>
        <p:nvPicPr>
          <p:cNvPr id="7" name="ContentLogo_COLOU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spTree>
    <p:custDataLst>
      <p:custData r:id="rId14"/>
    </p:custDataLst>
    <p:extLst>
      <p:ext uri="{BB962C8B-B14F-4D97-AF65-F5344CB8AC3E}">
        <p14:creationId xmlns:p14="http://schemas.microsoft.com/office/powerpoint/2010/main" val="577282148"/>
      </p:ext>
    </p:extLst>
  </p:cSld>
  <p:clrMap bg1="lt1" tx1="dk1" bg2="lt2" tx2="dk2" accent1="accent1" accent2="accent2" accent3="accent3" accent4="accent4" accent5="accent5" accent6="accent6" hlink="hlink" folHlink="folHlink"/>
  <p:sldLayoutIdLst>
    <p:sldLayoutId id="2147483661" r:id="rId1"/>
    <p:sldLayoutId id="2147483715" r:id="rId2"/>
    <p:sldLayoutId id="2147483719" r:id="rId3"/>
    <p:sldLayoutId id="2147483672" r:id="rId4"/>
    <p:sldLayoutId id="2147483716" r:id="rId5"/>
    <p:sldLayoutId id="2147483717" r:id="rId6"/>
    <p:sldLayoutId id="2147483718" r:id="rId7"/>
    <p:sldLayoutId id="2147483688" r:id="rId8"/>
    <p:sldLayoutId id="2147483713" r:id="rId9"/>
    <p:sldLayoutId id="2147483710" r:id="rId10"/>
    <p:sldLayoutId id="2147483720" r:id="rId11"/>
    <p:sldLayoutId id="2147483721" r:id="rId12"/>
  </p:sldLayoutIdLst>
  <p:hf hdr="0" dt="0"/>
  <p:txStyles>
    <p:titleStyle>
      <a:lvl1pPr algn="l" defTabSz="457200" rtl="0" eaLnBrk="1" latinLnBrk="0" hangingPunct="1">
        <a:lnSpc>
          <a:spcPct val="80000"/>
        </a:lnSpc>
        <a:spcBef>
          <a:spcPct val="0"/>
        </a:spcBef>
        <a:buNone/>
        <a:defRPr sz="3000" b="1" kern="1200">
          <a:solidFill>
            <a:schemeClr val="dk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customXml" Target="../../customXml/item5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customXml" Target="../../customXml/item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56.xml"/><Relationship Id="rId1" Type="http://schemas.openxmlformats.org/officeDocument/2006/relationships/customXml" Target="../../customXml/item5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customXml" Target="../../customXml/item5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customXml" Target="../../customXml/item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customXml" Target="../../customXml/item61.xml"/><Relationship Id="rId2" Type="http://schemas.openxmlformats.org/officeDocument/2006/relationships/customXml" Target="../../customXml/item60.xml"/><Relationship Id="rId1" Type="http://schemas.openxmlformats.org/officeDocument/2006/relationships/customXml" Target="../../customXml/item63.xml"/><Relationship Id="rId6" Type="http://schemas.openxmlformats.org/officeDocument/2006/relationships/image" Target="../media/image16.png"/><Relationship Id="rId5" Type="http://schemas.openxmlformats.org/officeDocument/2006/relationships/slideLayout" Target="../slideLayouts/slideLayout14.xml"/><Relationship Id="rId4" Type="http://schemas.openxmlformats.org/officeDocument/2006/relationships/customXml" Target="../../customXml/item6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customXml" Target="../../customXml/item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customXml" Target="../../customXml/item65.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customXml" Target="../../customXml/item6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5.xml"/><Relationship Id="rId1" Type="http://schemas.openxmlformats.org/officeDocument/2006/relationships/customXml" Target="../../customXml/item6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customXml" Target="../../customXml/item6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g.nv.gov/About/Administration/Substance_Use_Response_Working_Group_(SURG)/" TargetMode="External"/><Relationship Id="rId2" Type="http://schemas.openxmlformats.org/officeDocument/2006/relationships/hyperlink" Target="https://ag.nv.gov/uploadedFiles/agnvgov/Content/About/Administration/AB374_EN.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ag.nv.gov/Hot_Topics/Opioid_Epidemic/"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ata.nrhp.org/reportables/plan-of-safe-care-neonatal-abstinence-syndrome-cara-capta/" TargetMode="External"/><Relationship Id="rId2" Type="http://schemas.openxmlformats.org/officeDocument/2006/relationships/hyperlink" Target="https://search.yahoo.com/search?fr=mcafee&amp;type=A210US679&amp;p=Institute+of+Medicine+Continuum+of+Care" TargetMode="External"/><Relationship Id="rId1" Type="http://schemas.openxmlformats.org/officeDocument/2006/relationships/slideLayout" Target="../slideLayouts/slideLayout2.xml"/><Relationship Id="rId4" Type="http://schemas.openxmlformats.org/officeDocument/2006/relationships/hyperlink" Target="https://www.childwelfare.gov/topics/systemwide/laws-policies/federal/family-firs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g.nv.gov/About/Administration/Substance_Use_Response_Working_Group_(SU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ustomXml" Target="../../customXml/item52.xml"/><Relationship Id="rId2" Type="http://schemas.openxmlformats.org/officeDocument/2006/relationships/customXml" Target="../../customXml/item51.xml"/><Relationship Id="rId1" Type="http://schemas.openxmlformats.org/officeDocument/2006/relationships/customXml" Target="../../customXml/item50.xml"/><Relationship Id="rId6" Type="http://schemas.openxmlformats.org/officeDocument/2006/relationships/image" Target="../media/image8.png"/><Relationship Id="rId5" Type="http://schemas.openxmlformats.org/officeDocument/2006/relationships/slideLayout" Target="../slideLayouts/slideLayout12.xml"/><Relationship Id="rId4" Type="http://schemas.openxmlformats.org/officeDocument/2006/relationships/customXml" Target="../../customXml/item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1C1F-6CA4-41F8-9899-3C519BC7DE3D}"/>
              </a:ext>
            </a:extLst>
          </p:cNvPr>
          <p:cNvSpPr>
            <a:spLocks noGrp="1"/>
          </p:cNvSpPr>
          <p:nvPr>
            <p:ph type="ctrTitle"/>
          </p:nvPr>
        </p:nvSpPr>
        <p:spPr>
          <a:xfrm>
            <a:off x="1524000" y="1122363"/>
            <a:ext cx="9144000" cy="2051613"/>
          </a:xfrm>
        </p:spPr>
        <p:txBody>
          <a:bodyPr/>
          <a:lstStyle/>
          <a:p>
            <a:endParaRPr lang="en-US"/>
          </a:p>
        </p:txBody>
      </p:sp>
      <p:sp>
        <p:nvSpPr>
          <p:cNvPr id="3" name="Subtitle 2">
            <a:extLst>
              <a:ext uri="{FF2B5EF4-FFF2-40B4-BE49-F238E27FC236}">
                <a16:creationId xmlns:a16="http://schemas.microsoft.com/office/drawing/2014/main" id="{2839FBC4-E419-443A-ACFC-D96F4AF90770}"/>
              </a:ext>
            </a:extLst>
          </p:cNvPr>
          <p:cNvSpPr>
            <a:spLocks noGrp="1"/>
          </p:cNvSpPr>
          <p:nvPr>
            <p:ph type="subTitle" idx="1"/>
          </p:nvPr>
        </p:nvSpPr>
        <p:spPr>
          <a:xfrm>
            <a:off x="1093176" y="3852583"/>
            <a:ext cx="9945235" cy="2745141"/>
          </a:xfrm>
        </p:spPr>
        <p:txBody>
          <a:bodyPr>
            <a:normAutofit/>
          </a:bodyPr>
          <a:lstStyle/>
          <a:p>
            <a:endParaRPr lang="en-US" sz="1100"/>
          </a:p>
          <a:p>
            <a:r>
              <a:rPr lang="en-US" sz="4800">
                <a:latin typeface="Times New Roman" panose="02020603050405020304" pitchFamily="18" charset="0"/>
                <a:cs typeface="Times New Roman" panose="02020603050405020304" pitchFamily="18" charset="0"/>
              </a:rPr>
              <a:t>Statewide Substance Use Response Working Group Meeting</a:t>
            </a:r>
          </a:p>
          <a:p>
            <a:r>
              <a:rPr lang="en-US">
                <a:latin typeface="Times New Roman" panose="02020603050405020304" pitchFamily="18" charset="0"/>
                <a:cs typeface="Times New Roman" panose="02020603050405020304" pitchFamily="18" charset="0"/>
              </a:rPr>
              <a:t>January 19, 2022</a:t>
            </a: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47B22E6-CB86-47A7-A267-E32DDD27246E}"/>
              </a:ext>
            </a:extLst>
          </p:cNvPr>
          <p:cNvPicPr>
            <a:picLocks noChangeAspect="1"/>
          </p:cNvPicPr>
          <p:nvPr/>
        </p:nvPicPr>
        <p:blipFill>
          <a:blip r:embed="rId3"/>
          <a:stretch>
            <a:fillRect/>
          </a:stretch>
        </p:blipFill>
        <p:spPr>
          <a:xfrm>
            <a:off x="930850" y="-1"/>
            <a:ext cx="10634209" cy="3328147"/>
          </a:xfrm>
          <a:prstGeom prst="rect">
            <a:avLst/>
          </a:prstGeom>
        </p:spPr>
      </p:pic>
    </p:spTree>
    <p:extLst>
      <p:ext uri="{BB962C8B-B14F-4D97-AF65-F5344CB8AC3E}">
        <p14:creationId xmlns:p14="http://schemas.microsoft.com/office/powerpoint/2010/main" val="3456119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custDataLst>
              <p:custData r:id="rId1"/>
            </p:custDataLst>
          </p:nvPr>
        </p:nvSpPr>
        <p:spPr/>
        <p:txBody>
          <a:bodyPr/>
          <a:lstStyle/>
          <a:p>
            <a:r>
              <a:rPr lang="en-US"/>
              <a:t>Agenda</a:t>
            </a:r>
          </a:p>
        </p:txBody>
      </p:sp>
      <p:grpSp>
        <p:nvGrpSpPr>
          <p:cNvPr id="4" name="Group 3"/>
          <p:cNvGrpSpPr/>
          <p:nvPr/>
        </p:nvGrpSpPr>
        <p:grpSpPr>
          <a:xfrm>
            <a:off x="772444" y="931829"/>
            <a:ext cx="6305363" cy="660552"/>
            <a:chOff x="445712" y="1281113"/>
            <a:chExt cx="5515047" cy="798019"/>
          </a:xfrm>
        </p:grpSpPr>
        <p:sp>
          <p:nvSpPr>
            <p:cNvPr id="5" name="Rectangle 4"/>
            <p:cNvSpPr/>
            <p:nvPr/>
          </p:nvSpPr>
          <p:spPr>
            <a:xfrm>
              <a:off x="834610" y="1461859"/>
              <a:ext cx="5126149"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Background and Methodology</a:t>
              </a:r>
              <a:endParaRPr lang="en-GB" sz="1600">
                <a:solidFill>
                  <a:srgbClr val="003865"/>
                </a:solidFill>
              </a:endParaRPr>
            </a:p>
          </p:txBody>
        </p:sp>
        <p:sp>
          <p:nvSpPr>
            <p:cNvPr id="6" name="Rectangle 5"/>
            <p:cNvSpPr/>
            <p:nvPr/>
          </p:nvSpPr>
          <p:spPr>
            <a:xfrm>
              <a:off x="445712" y="1281113"/>
              <a:ext cx="559852" cy="61232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01</a:t>
              </a:r>
              <a:endParaRPr lang="en-GB" sz="2400">
                <a:solidFill>
                  <a:srgbClr val="FFFFFF"/>
                </a:solidFill>
                <a:latin typeface="Georgia" panose="02040502050405020303" pitchFamily="18" charset="0"/>
              </a:endParaRPr>
            </a:p>
          </p:txBody>
        </p:sp>
        <p:sp>
          <p:nvSpPr>
            <p:cNvPr id="7" name="Right Triangle 6"/>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grpSp>
        <p:nvGrpSpPr>
          <p:cNvPr id="8" name="Group 7"/>
          <p:cNvGrpSpPr/>
          <p:nvPr/>
        </p:nvGrpSpPr>
        <p:grpSpPr>
          <a:xfrm>
            <a:off x="781070" y="1588640"/>
            <a:ext cx="6296738" cy="660552"/>
            <a:chOff x="453257" y="1281113"/>
            <a:chExt cx="5507503" cy="798019"/>
          </a:xfrm>
        </p:grpSpPr>
        <p:sp>
          <p:nvSpPr>
            <p:cNvPr id="9" name="Rectangle 8"/>
            <p:cNvSpPr/>
            <p:nvPr/>
          </p:nvSpPr>
          <p:spPr>
            <a:xfrm>
              <a:off x="834612" y="1461859"/>
              <a:ext cx="5126148"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Opioid Impact</a:t>
              </a:r>
              <a:endParaRPr lang="en-GB" sz="1600">
                <a:solidFill>
                  <a:srgbClr val="003865"/>
                </a:solidFill>
              </a:endParaRPr>
            </a:p>
          </p:txBody>
        </p:sp>
        <p:sp>
          <p:nvSpPr>
            <p:cNvPr id="10" name="Rectangle 9"/>
            <p:cNvSpPr/>
            <p:nvPr/>
          </p:nvSpPr>
          <p:spPr>
            <a:xfrm>
              <a:off x="453257" y="1281113"/>
              <a:ext cx="559852" cy="612321"/>
            </a:xfrm>
            <a:prstGeom prst="rect">
              <a:avLst/>
            </a:prstGeom>
            <a:solidFill>
              <a:srgbClr val="0077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02</a:t>
              </a:r>
              <a:endParaRPr lang="en-GB" sz="2400">
                <a:solidFill>
                  <a:srgbClr val="FFFFFF"/>
                </a:solidFill>
                <a:latin typeface="Georgia" panose="02040502050405020303" pitchFamily="18" charset="0"/>
              </a:endParaRPr>
            </a:p>
          </p:txBody>
        </p:sp>
        <p:sp>
          <p:nvSpPr>
            <p:cNvPr id="11" name="Right Triangle 10"/>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grpSp>
        <p:nvGrpSpPr>
          <p:cNvPr id="12" name="Group 11"/>
          <p:cNvGrpSpPr/>
          <p:nvPr/>
        </p:nvGrpSpPr>
        <p:grpSpPr>
          <a:xfrm>
            <a:off x="781070" y="2261451"/>
            <a:ext cx="6296737" cy="660552"/>
            <a:chOff x="453257" y="1281113"/>
            <a:chExt cx="5507502" cy="798019"/>
          </a:xfrm>
        </p:grpSpPr>
        <p:sp>
          <p:nvSpPr>
            <p:cNvPr id="13" name="Rectangle 12"/>
            <p:cNvSpPr/>
            <p:nvPr/>
          </p:nvSpPr>
          <p:spPr>
            <a:xfrm>
              <a:off x="834611" y="1461859"/>
              <a:ext cx="5126148"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Risk Factors</a:t>
              </a:r>
              <a:endParaRPr lang="en-GB" sz="1600">
                <a:solidFill>
                  <a:srgbClr val="003865"/>
                </a:solidFill>
              </a:endParaRPr>
            </a:p>
          </p:txBody>
        </p:sp>
        <p:sp>
          <p:nvSpPr>
            <p:cNvPr id="14" name="Rectangle 13"/>
            <p:cNvSpPr/>
            <p:nvPr/>
          </p:nvSpPr>
          <p:spPr>
            <a:xfrm>
              <a:off x="453257" y="1281113"/>
              <a:ext cx="559852" cy="612321"/>
            </a:xfrm>
            <a:prstGeom prst="rect">
              <a:avLst/>
            </a:prstGeom>
            <a:solidFill>
              <a:srgbClr val="00968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03</a:t>
              </a:r>
              <a:endParaRPr lang="en-GB" sz="2400">
                <a:solidFill>
                  <a:srgbClr val="FFFFFF"/>
                </a:solidFill>
                <a:latin typeface="Georgia" panose="02040502050405020303" pitchFamily="18" charset="0"/>
              </a:endParaRPr>
            </a:p>
          </p:txBody>
        </p:sp>
        <p:sp>
          <p:nvSpPr>
            <p:cNvPr id="15" name="Right Triangle 14"/>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grpSp>
        <p:nvGrpSpPr>
          <p:cNvPr id="16" name="Group 15"/>
          <p:cNvGrpSpPr/>
          <p:nvPr/>
        </p:nvGrpSpPr>
        <p:grpSpPr>
          <a:xfrm>
            <a:off x="772444" y="2939926"/>
            <a:ext cx="6305364" cy="660552"/>
            <a:chOff x="445712" y="1281113"/>
            <a:chExt cx="5515048" cy="798019"/>
          </a:xfrm>
        </p:grpSpPr>
        <p:sp>
          <p:nvSpPr>
            <p:cNvPr id="17" name="Rectangle 16"/>
            <p:cNvSpPr/>
            <p:nvPr/>
          </p:nvSpPr>
          <p:spPr>
            <a:xfrm>
              <a:off x="834611" y="1461859"/>
              <a:ext cx="5126149"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Polysubstance, Co-Occurring Conditions, Suicide Impact</a:t>
              </a:r>
              <a:endParaRPr lang="en-GB" sz="1600">
                <a:solidFill>
                  <a:srgbClr val="003865"/>
                </a:solidFill>
              </a:endParaRPr>
            </a:p>
          </p:txBody>
        </p:sp>
        <p:sp>
          <p:nvSpPr>
            <p:cNvPr id="18" name="Rectangle 17"/>
            <p:cNvSpPr/>
            <p:nvPr/>
          </p:nvSpPr>
          <p:spPr>
            <a:xfrm>
              <a:off x="445712" y="1281113"/>
              <a:ext cx="559852" cy="612321"/>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04</a:t>
              </a:r>
              <a:endParaRPr lang="en-GB" sz="2400">
                <a:solidFill>
                  <a:srgbClr val="FFFFFF"/>
                </a:solidFill>
                <a:latin typeface="Georgia" panose="02040502050405020303" pitchFamily="18" charset="0"/>
              </a:endParaRPr>
            </a:p>
          </p:txBody>
        </p:sp>
        <p:sp>
          <p:nvSpPr>
            <p:cNvPr id="19" name="Right Triangle 18"/>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grpSp>
        <p:nvGrpSpPr>
          <p:cNvPr id="20" name="Group 19"/>
          <p:cNvGrpSpPr/>
          <p:nvPr/>
        </p:nvGrpSpPr>
        <p:grpSpPr>
          <a:xfrm>
            <a:off x="781070" y="3607322"/>
            <a:ext cx="6296738" cy="660552"/>
            <a:chOff x="453257" y="1281113"/>
            <a:chExt cx="6024493" cy="798019"/>
          </a:xfrm>
        </p:grpSpPr>
        <p:sp>
          <p:nvSpPr>
            <p:cNvPr id="21" name="Rectangle 20"/>
            <p:cNvSpPr/>
            <p:nvPr/>
          </p:nvSpPr>
          <p:spPr>
            <a:xfrm>
              <a:off x="834611" y="1461859"/>
              <a:ext cx="5643139"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Current and Potential Resources/Programs</a:t>
              </a:r>
              <a:endParaRPr lang="en-GB" sz="1600">
                <a:solidFill>
                  <a:srgbClr val="003865"/>
                </a:solidFill>
              </a:endParaRPr>
            </a:p>
          </p:txBody>
        </p:sp>
        <p:sp>
          <p:nvSpPr>
            <p:cNvPr id="22" name="Rectangle 21"/>
            <p:cNvSpPr/>
            <p:nvPr/>
          </p:nvSpPr>
          <p:spPr>
            <a:xfrm>
              <a:off x="453257" y="1281113"/>
              <a:ext cx="559852" cy="612321"/>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05</a:t>
              </a:r>
              <a:endParaRPr lang="en-GB" sz="2400">
                <a:solidFill>
                  <a:srgbClr val="FFFFFF"/>
                </a:solidFill>
                <a:latin typeface="Georgia" panose="02040502050405020303" pitchFamily="18" charset="0"/>
              </a:endParaRPr>
            </a:p>
          </p:txBody>
        </p:sp>
        <p:sp>
          <p:nvSpPr>
            <p:cNvPr id="23" name="Right Triangle 22"/>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pic>
        <p:nvPicPr>
          <p:cNvPr id="1026" name="Picture 2" descr="AdobeStock_203100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320" y="806594"/>
            <a:ext cx="7620000" cy="507682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72444" y="4270619"/>
            <a:ext cx="6296738" cy="660552"/>
            <a:chOff x="453257" y="1281113"/>
            <a:chExt cx="6024493" cy="798019"/>
          </a:xfrm>
        </p:grpSpPr>
        <p:sp>
          <p:nvSpPr>
            <p:cNvPr id="25" name="Rectangle 24"/>
            <p:cNvSpPr/>
            <p:nvPr/>
          </p:nvSpPr>
          <p:spPr>
            <a:xfrm>
              <a:off x="834611" y="1461859"/>
              <a:ext cx="5643139" cy="61727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1600">
                  <a:solidFill>
                    <a:srgbClr val="003865"/>
                  </a:solidFill>
                </a:rPr>
                <a:t>Next Steps, Future Directions, &amp; Questions</a:t>
              </a:r>
              <a:endParaRPr lang="en-GB" sz="1600">
                <a:solidFill>
                  <a:srgbClr val="003865"/>
                </a:solidFill>
              </a:endParaRPr>
            </a:p>
          </p:txBody>
        </p:sp>
        <p:sp>
          <p:nvSpPr>
            <p:cNvPr id="26" name="Rectangle 25"/>
            <p:cNvSpPr/>
            <p:nvPr/>
          </p:nvSpPr>
          <p:spPr>
            <a:xfrm>
              <a:off x="453257" y="1281113"/>
              <a:ext cx="559852" cy="612321"/>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noAutofit/>
            </a:bodyPr>
            <a:lstStyle/>
            <a:p>
              <a:pPr algn="ctr"/>
              <a:r>
                <a:rPr lang="pl-PL" sz="2400">
                  <a:solidFill>
                    <a:srgbClr val="FFFFFF"/>
                  </a:solidFill>
                  <a:latin typeface="Georgia" panose="02040502050405020303" pitchFamily="18" charset="0"/>
                </a:rPr>
                <a:t>0</a:t>
              </a:r>
              <a:r>
                <a:rPr lang="en-US" sz="2400">
                  <a:solidFill>
                    <a:srgbClr val="FFFFFF"/>
                  </a:solidFill>
                  <a:latin typeface="Georgia" panose="02040502050405020303" pitchFamily="18" charset="0"/>
                </a:rPr>
                <a:t>6</a:t>
              </a:r>
              <a:endParaRPr lang="en-GB" sz="2400">
                <a:solidFill>
                  <a:srgbClr val="FFFFFF"/>
                </a:solidFill>
                <a:latin typeface="Georgia" panose="02040502050405020303" pitchFamily="18" charset="0"/>
              </a:endParaRPr>
            </a:p>
          </p:txBody>
        </p:sp>
        <p:sp>
          <p:nvSpPr>
            <p:cNvPr id="27" name="Right Triangle 26"/>
            <p:cNvSpPr/>
            <p:nvPr/>
          </p:nvSpPr>
          <p:spPr>
            <a:xfrm rot="5400000">
              <a:off x="834612" y="1893435"/>
              <a:ext cx="185696" cy="185696"/>
            </a:xfrm>
            <a:prstGeom prst="rtTriangl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000000"/>
                </a:solidFill>
              </a:endParaRPr>
            </a:p>
          </p:txBody>
        </p:sp>
      </p:grpSp>
    </p:spTree>
    <p:extLst>
      <p:ext uri="{BB962C8B-B14F-4D97-AF65-F5344CB8AC3E}">
        <p14:creationId xmlns:p14="http://schemas.microsoft.com/office/powerpoint/2010/main" val="249849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Background and Methodology</a:t>
            </a:r>
          </a:p>
        </p:txBody>
      </p:sp>
      <p:sp>
        <p:nvSpPr>
          <p:cNvPr id="3" name="Text Placeholder 2"/>
          <p:cNvSpPr>
            <a:spLocks noGrp="1"/>
          </p:cNvSpPr>
          <p:nvPr>
            <p:ph type="body" idx="1"/>
          </p:nvPr>
        </p:nvSpPr>
        <p:spPr/>
        <p:txBody>
          <a:bodyPr/>
          <a:lstStyle/>
          <a:p>
            <a:r>
              <a:rPr lang="en-US"/>
              <a:t>1</a:t>
            </a:r>
          </a:p>
        </p:txBody>
      </p:sp>
      <p:pic>
        <p:nvPicPr>
          <p:cNvPr id="2050" name="Picture 2" descr="offset_9362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937" y="2185750"/>
            <a:ext cx="7620000" cy="49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Nevada’s Substance Use History</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12</a:t>
            </a:fld>
            <a:endParaRPr lang="en-US"/>
          </a:p>
        </p:txBody>
      </p:sp>
      <p:sp>
        <p:nvSpPr>
          <p:cNvPr id="10" name="Text Placeholder 9"/>
          <p:cNvSpPr>
            <a:spLocks noGrp="1"/>
          </p:cNvSpPr>
          <p:nvPr>
            <p:ph type="body" sz="quarter" idx="12"/>
          </p:nvPr>
        </p:nvSpPr>
        <p:spPr/>
        <p:txBody>
          <a:bodyPr/>
          <a:lstStyle/>
          <a:p>
            <a:r>
              <a:rPr lang="en-US"/>
              <a:t>Significant Events and Efforts</a:t>
            </a:r>
          </a:p>
        </p:txBody>
      </p:sp>
      <p:sp>
        <p:nvSpPr>
          <p:cNvPr id="11" name="Freeform 10"/>
          <p:cNvSpPr/>
          <p:nvPr/>
        </p:nvSpPr>
        <p:spPr>
          <a:xfrm>
            <a:off x="448423" y="3632696"/>
            <a:ext cx="10923223" cy="3217397"/>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ounded Rectangle 11"/>
          <p:cNvSpPr/>
          <p:nvPr/>
        </p:nvSpPr>
        <p:spPr>
          <a:xfrm rot="20495601">
            <a:off x="3128629" y="4262579"/>
            <a:ext cx="936104" cy="45719"/>
          </a:xfrm>
          <a:prstGeom prst="roundRect">
            <a:avLst>
              <a:gd name="adj" fmla="val 50000"/>
            </a:avLst>
          </a:prstGeom>
          <a:gradFill flip="none" rotWithShape="1">
            <a:gsLst>
              <a:gs pos="0">
                <a:schemeClr val="tx1">
                  <a:lumMod val="85000"/>
                  <a:lumOff val="15000"/>
                  <a:alpha val="14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ounded Rectangle 12"/>
          <p:cNvSpPr/>
          <p:nvPr/>
        </p:nvSpPr>
        <p:spPr>
          <a:xfrm rot="20495601">
            <a:off x="765429" y="3538497"/>
            <a:ext cx="936104" cy="45719"/>
          </a:xfrm>
          <a:prstGeom prst="roundRect">
            <a:avLst>
              <a:gd name="adj" fmla="val 50000"/>
            </a:avLst>
          </a:prstGeom>
          <a:gradFill flip="none" rotWithShape="1">
            <a:gsLst>
              <a:gs pos="0">
                <a:schemeClr val="tx1">
                  <a:lumMod val="85000"/>
                  <a:lumOff val="15000"/>
                  <a:alpha val="14000"/>
                </a:schemeClr>
              </a:gs>
              <a:gs pos="81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4" name="Group 13"/>
          <p:cNvGrpSpPr/>
          <p:nvPr/>
        </p:nvGrpSpPr>
        <p:grpSpPr>
          <a:xfrm>
            <a:off x="2935148" y="4277012"/>
            <a:ext cx="365760" cy="365760"/>
            <a:chOff x="8283756" y="5829917"/>
            <a:chExt cx="675773" cy="799784"/>
          </a:xfrm>
        </p:grpSpPr>
        <p:sp>
          <p:nvSpPr>
            <p:cNvPr id="15" name="Oval 14"/>
            <p:cNvSpPr/>
            <p:nvPr/>
          </p:nvSpPr>
          <p:spPr>
            <a:xfrm>
              <a:off x="8283756" y="5829917"/>
              <a:ext cx="675773" cy="799784"/>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8505006" y="6096000"/>
              <a:ext cx="219626" cy="25993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p:cNvGrpSpPr/>
          <p:nvPr/>
        </p:nvGrpSpPr>
        <p:grpSpPr>
          <a:xfrm>
            <a:off x="609296" y="3539666"/>
            <a:ext cx="365760" cy="365760"/>
            <a:chOff x="8084374" y="5783403"/>
            <a:chExt cx="1020192" cy="1020198"/>
          </a:xfrm>
        </p:grpSpPr>
        <p:sp>
          <p:nvSpPr>
            <p:cNvPr id="18" name="Oval 17"/>
            <p:cNvSpPr/>
            <p:nvPr/>
          </p:nvSpPr>
          <p:spPr>
            <a:xfrm>
              <a:off x="8084374" y="5783403"/>
              <a:ext cx="1020192" cy="1020198"/>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8423473" y="6145046"/>
              <a:ext cx="331562" cy="33156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20" name="Straight Connector 19"/>
          <p:cNvCxnSpPr/>
          <p:nvPr/>
        </p:nvCxnSpPr>
        <p:spPr>
          <a:xfrm flipV="1">
            <a:off x="793024" y="3224843"/>
            <a:ext cx="0" cy="45451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112267" y="2459077"/>
            <a:ext cx="8749" cy="201168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143960" y="3855612"/>
            <a:ext cx="1082471" cy="1736666"/>
            <a:chOff x="5422207" y="4050746"/>
            <a:chExt cx="1082471" cy="1296242"/>
          </a:xfrm>
        </p:grpSpPr>
        <p:sp>
          <p:nvSpPr>
            <p:cNvPr id="23" name="Rounded Rectangle 22"/>
            <p:cNvSpPr/>
            <p:nvPr/>
          </p:nvSpPr>
          <p:spPr>
            <a:xfrm rot="20495601">
              <a:off x="5568574" y="5075741"/>
              <a:ext cx="936104" cy="45719"/>
            </a:xfrm>
            <a:prstGeom prst="roundRect">
              <a:avLst>
                <a:gd name="adj" fmla="val 50000"/>
              </a:avLst>
            </a:prstGeom>
            <a:gradFill flip="none" rotWithShape="1">
              <a:gsLst>
                <a:gs pos="0">
                  <a:schemeClr val="tx1">
                    <a:lumMod val="85000"/>
                    <a:lumOff val="15000"/>
                    <a:alpha val="2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5422207" y="5073986"/>
              <a:ext cx="365760" cy="273002"/>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p:cNvCxnSpPr/>
            <p:nvPr/>
          </p:nvCxnSpPr>
          <p:spPr>
            <a:xfrm flipV="1">
              <a:off x="5608852" y="4050746"/>
              <a:ext cx="0" cy="118874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628034" y="4553700"/>
            <a:ext cx="1063250" cy="1561325"/>
            <a:chOff x="6743031" y="4241913"/>
            <a:chExt cx="1063250" cy="1564651"/>
          </a:xfrm>
        </p:grpSpPr>
        <p:sp>
          <p:nvSpPr>
            <p:cNvPr id="29" name="Rounded Rectangle 28"/>
            <p:cNvSpPr/>
            <p:nvPr/>
          </p:nvSpPr>
          <p:spPr>
            <a:xfrm rot="20495601">
              <a:off x="6870177" y="5458144"/>
              <a:ext cx="936104" cy="45719"/>
            </a:xfrm>
            <a:prstGeom prst="roundRect">
              <a:avLst>
                <a:gd name="adj" fmla="val 50000"/>
              </a:avLst>
            </a:prstGeom>
            <a:gradFill flip="none" rotWithShape="1">
              <a:gsLst>
                <a:gs pos="0">
                  <a:schemeClr val="tx1">
                    <a:lumMod val="85000"/>
                    <a:lumOff val="15000"/>
                    <a:alpha val="37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0" name="Group 29"/>
            <p:cNvGrpSpPr/>
            <p:nvPr/>
          </p:nvGrpSpPr>
          <p:grpSpPr>
            <a:xfrm>
              <a:off x="6743031" y="5440025"/>
              <a:ext cx="365760" cy="366539"/>
              <a:chOff x="8332486" y="5921280"/>
              <a:chExt cx="675773" cy="519538"/>
            </a:xfrm>
          </p:grpSpPr>
          <p:sp>
            <p:nvSpPr>
              <p:cNvPr id="32" name="Oval 31"/>
              <p:cNvSpPr/>
              <p:nvPr/>
            </p:nvSpPr>
            <p:spPr>
              <a:xfrm>
                <a:off x="8332486" y="5921280"/>
                <a:ext cx="675773" cy="519538"/>
              </a:xfrm>
              <a:prstGeom prst="ellipse">
                <a:avLst/>
              </a:prstGeom>
              <a:noFill/>
              <a:ln w="190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8553740" y="6095998"/>
                <a:ext cx="219626" cy="168850"/>
              </a:xfrm>
              <a:prstGeom prst="ellipse">
                <a:avLst/>
              </a:prstGeom>
              <a:solidFill>
                <a:srgbClr val="FF8C00"/>
              </a:solidFill>
              <a:ln>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1" name="Straight Connector 30"/>
            <p:cNvCxnSpPr/>
            <p:nvPr/>
          </p:nvCxnSpPr>
          <p:spPr>
            <a:xfrm flipV="1">
              <a:off x="6924317" y="4241913"/>
              <a:ext cx="0" cy="1333708"/>
            </a:xfrm>
            <a:prstGeom prst="line">
              <a:avLst/>
            </a:prstGeom>
            <a:ln w="19050">
              <a:solidFill>
                <a:srgbClr val="FF8C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9155434" y="5306560"/>
            <a:ext cx="1121057" cy="1268152"/>
            <a:chOff x="8411281" y="4812148"/>
            <a:chExt cx="997473" cy="1617436"/>
          </a:xfrm>
        </p:grpSpPr>
        <p:sp>
          <p:nvSpPr>
            <p:cNvPr id="35" name="Rounded Rectangle 34"/>
            <p:cNvSpPr/>
            <p:nvPr/>
          </p:nvSpPr>
          <p:spPr>
            <a:xfrm rot="20495601">
              <a:off x="8595156" y="5990378"/>
              <a:ext cx="813598" cy="45719"/>
            </a:xfrm>
            <a:prstGeom prst="roundRect">
              <a:avLst>
                <a:gd name="adj" fmla="val 50000"/>
              </a:avLst>
            </a:prstGeom>
            <a:gradFill flip="none" rotWithShape="1">
              <a:gsLst>
                <a:gs pos="0">
                  <a:schemeClr val="tx1">
                    <a:lumMod val="85000"/>
                    <a:lumOff val="15000"/>
                    <a:alpha val="37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6" name="Group 35"/>
            <p:cNvGrpSpPr/>
            <p:nvPr/>
          </p:nvGrpSpPr>
          <p:grpSpPr>
            <a:xfrm>
              <a:off x="8411281" y="5963085"/>
              <a:ext cx="325439" cy="466499"/>
              <a:chOff x="8469988" y="5957598"/>
              <a:chExt cx="601279" cy="543360"/>
            </a:xfrm>
          </p:grpSpPr>
          <p:sp>
            <p:nvSpPr>
              <p:cNvPr id="38" name="Oval 37"/>
              <p:cNvSpPr/>
              <p:nvPr/>
            </p:nvSpPr>
            <p:spPr>
              <a:xfrm>
                <a:off x="8469988" y="5957598"/>
                <a:ext cx="601279" cy="54336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8674874" y="6148244"/>
                <a:ext cx="195416" cy="1765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7" name="Straight Connector 36"/>
            <p:cNvCxnSpPr/>
            <p:nvPr/>
          </p:nvCxnSpPr>
          <p:spPr>
            <a:xfrm flipH="1" flipV="1">
              <a:off x="8569251" y="4812148"/>
              <a:ext cx="2386" cy="13434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660051" y="4569976"/>
            <a:ext cx="4496777" cy="716621"/>
            <a:chOff x="7891918" y="3851475"/>
            <a:chExt cx="2406707" cy="716621"/>
          </a:xfrm>
        </p:grpSpPr>
        <p:sp>
          <p:nvSpPr>
            <p:cNvPr id="41" name="TextBox 40"/>
            <p:cNvSpPr txBox="1"/>
            <p:nvPr/>
          </p:nvSpPr>
          <p:spPr>
            <a:xfrm>
              <a:off x="7891918" y="3851475"/>
              <a:ext cx="2390210" cy="307777"/>
            </a:xfrm>
            <a:prstGeom prst="rect">
              <a:avLst/>
            </a:prstGeom>
            <a:noFill/>
          </p:spPr>
          <p:txBody>
            <a:bodyPr wrap="square" rtlCol="0" anchor="ctr">
              <a:spAutoFit/>
            </a:bodyPr>
            <a:lstStyle/>
            <a:p>
              <a:r>
                <a:rPr lang="en-IN" sz="1400" b="1">
                  <a:solidFill>
                    <a:schemeClr val="accent2">
                      <a:lumMod val="75000"/>
                    </a:schemeClr>
                  </a:solidFill>
                  <a:latin typeface="Arial" pitchFamily="34" charset="0"/>
                  <a:cs typeface="Arial" pitchFamily="34" charset="0"/>
                </a:rPr>
                <a:t>2020 –</a:t>
              </a:r>
              <a:r>
                <a:rPr lang="en-IN" sz="1400" b="1">
                  <a:solidFill>
                    <a:schemeClr val="accent2">
                      <a:lumMod val="75000"/>
                    </a:schemeClr>
                  </a:solidFill>
                  <a:latin typeface="Calibri" panose="020F0502020204030204" pitchFamily="34" charset="0"/>
                  <a:cs typeface="Calibri" panose="020F0502020204030204" pitchFamily="34" charset="0"/>
                </a:rPr>
                <a:t> </a:t>
              </a:r>
              <a:r>
                <a:rPr lang="en-IN" sz="1400" b="1">
                  <a:solidFill>
                    <a:schemeClr val="accent2">
                      <a:lumMod val="75000"/>
                    </a:schemeClr>
                  </a:solidFill>
                  <a:latin typeface="Arial" pitchFamily="34" charset="0"/>
                  <a:cs typeface="Arial" pitchFamily="34" charset="0"/>
                </a:rPr>
                <a:t>COVID-19 Complications</a:t>
              </a:r>
            </a:p>
          </p:txBody>
        </p:sp>
        <p:sp>
          <p:nvSpPr>
            <p:cNvPr id="42" name="TextBox 41"/>
            <p:cNvSpPr txBox="1"/>
            <p:nvPr/>
          </p:nvSpPr>
          <p:spPr>
            <a:xfrm>
              <a:off x="7908415" y="4106431"/>
              <a:ext cx="2390210" cy="461665"/>
            </a:xfrm>
            <a:prstGeom prst="rect">
              <a:avLst/>
            </a:prstGeom>
            <a:noFill/>
          </p:spPr>
          <p:txBody>
            <a:bodyPr wrap="square" rtlCol="0">
              <a:spAutoFit/>
            </a:bodyPr>
            <a:lstStyle/>
            <a:p>
              <a:pPr marL="285750" indent="-285750">
                <a:buFont typeface="Arial" panose="020B0604020202020204" pitchFamily="34" charset="0"/>
                <a:buChar char="•"/>
              </a:pPr>
              <a:r>
                <a:rPr lang="en-US" sz="1200" kern="0">
                  <a:solidFill>
                    <a:schemeClr val="accent2"/>
                  </a:solidFill>
                  <a:latin typeface="Arial" pitchFamily="34" charset="0"/>
                  <a:cs typeface="Arial" pitchFamily="34" charset="0"/>
                </a:rPr>
                <a:t>Sharp increase in polysubstance ODs</a:t>
              </a:r>
            </a:p>
            <a:p>
              <a:pPr marL="285750" indent="-285750">
                <a:buFont typeface="Arial" panose="020B0604020202020204" pitchFamily="34" charset="0"/>
                <a:buChar char="•"/>
              </a:pPr>
              <a:r>
                <a:rPr lang="en-US" sz="1200" kern="0">
                  <a:solidFill>
                    <a:schemeClr val="accent2"/>
                  </a:solidFill>
                  <a:latin typeface="Arial" pitchFamily="34" charset="0"/>
                  <a:cs typeface="Arial" pitchFamily="34" charset="0"/>
                </a:rPr>
                <a:t>Increase in illicit pill consumption</a:t>
              </a:r>
            </a:p>
          </p:txBody>
        </p:sp>
      </p:grpSp>
      <p:grpSp>
        <p:nvGrpSpPr>
          <p:cNvPr id="43" name="Group 42"/>
          <p:cNvGrpSpPr/>
          <p:nvPr/>
        </p:nvGrpSpPr>
        <p:grpSpPr>
          <a:xfrm>
            <a:off x="7198137" y="3886399"/>
            <a:ext cx="5186658" cy="534819"/>
            <a:chOff x="7902794" y="3848611"/>
            <a:chExt cx="2377902" cy="534819"/>
          </a:xfrm>
        </p:grpSpPr>
        <p:sp>
          <p:nvSpPr>
            <p:cNvPr id="44" name="TextBox 43"/>
            <p:cNvSpPr txBox="1"/>
            <p:nvPr/>
          </p:nvSpPr>
          <p:spPr>
            <a:xfrm>
              <a:off x="7902794" y="3848611"/>
              <a:ext cx="2354352" cy="307777"/>
            </a:xfrm>
            <a:prstGeom prst="rect">
              <a:avLst/>
            </a:prstGeom>
            <a:noFill/>
          </p:spPr>
          <p:txBody>
            <a:bodyPr wrap="square" rtlCol="0" anchor="ctr">
              <a:spAutoFit/>
            </a:bodyPr>
            <a:lstStyle/>
            <a:p>
              <a:r>
                <a:rPr lang="en-IN" sz="1400" b="1">
                  <a:solidFill>
                    <a:srgbClr val="E67E00"/>
                  </a:solidFill>
                  <a:latin typeface="Arial" pitchFamily="34" charset="0"/>
                  <a:cs typeface="Arial" pitchFamily="34" charset="0"/>
                </a:rPr>
                <a:t>2019 –</a:t>
              </a:r>
              <a:r>
                <a:rPr lang="en-IN" sz="1400" b="1">
                  <a:solidFill>
                    <a:srgbClr val="E67E00"/>
                  </a:solidFill>
                  <a:latin typeface="Calibri" panose="020F0502020204030204" pitchFamily="34" charset="0"/>
                  <a:cs typeface="Calibri" panose="020F0502020204030204" pitchFamily="34" charset="0"/>
                </a:rPr>
                <a:t> </a:t>
              </a:r>
              <a:r>
                <a:rPr lang="en-IN" sz="1400" b="1">
                  <a:solidFill>
                    <a:srgbClr val="FF8C00"/>
                  </a:solidFill>
                  <a:latin typeface="Arial" pitchFamily="34" charset="0"/>
                  <a:cs typeface="Arial" pitchFamily="34" charset="0"/>
                </a:rPr>
                <a:t>Polysubstance Climbs</a:t>
              </a:r>
            </a:p>
          </p:txBody>
        </p:sp>
        <p:sp>
          <p:nvSpPr>
            <p:cNvPr id="45" name="TextBox 44"/>
            <p:cNvSpPr txBox="1"/>
            <p:nvPr/>
          </p:nvSpPr>
          <p:spPr>
            <a:xfrm>
              <a:off x="7926344" y="4106431"/>
              <a:ext cx="2354352" cy="276999"/>
            </a:xfrm>
            <a:prstGeom prst="rect">
              <a:avLst/>
            </a:prstGeom>
            <a:noFill/>
          </p:spPr>
          <p:txBody>
            <a:bodyPr wrap="square" rtlCol="0">
              <a:spAutoFit/>
            </a:bodyPr>
            <a:lstStyle/>
            <a:p>
              <a:pPr marL="285750" indent="-285750">
                <a:buFont typeface="Arial" panose="020B0604020202020204" pitchFamily="34" charset="0"/>
                <a:buChar char="•"/>
              </a:pPr>
              <a:r>
                <a:rPr lang="en-US" sz="1200" kern="0">
                  <a:solidFill>
                    <a:srgbClr val="FF8C00"/>
                  </a:solidFill>
                  <a:latin typeface="Arial" pitchFamily="34" charset="0"/>
                  <a:cs typeface="Arial" pitchFamily="34" charset="0"/>
                </a:rPr>
                <a:t>ODs due to opioids with stimulants begin to increase </a:t>
              </a:r>
            </a:p>
          </p:txBody>
        </p:sp>
      </p:grpSp>
      <p:grpSp>
        <p:nvGrpSpPr>
          <p:cNvPr id="46" name="Group 45"/>
          <p:cNvGrpSpPr/>
          <p:nvPr/>
        </p:nvGrpSpPr>
        <p:grpSpPr>
          <a:xfrm>
            <a:off x="6022221" y="3299197"/>
            <a:ext cx="4264985" cy="512986"/>
            <a:chOff x="7874357" y="3256774"/>
            <a:chExt cx="2411954" cy="1186246"/>
          </a:xfrm>
        </p:grpSpPr>
        <p:sp>
          <p:nvSpPr>
            <p:cNvPr id="47" name="TextBox 46"/>
            <p:cNvSpPr txBox="1"/>
            <p:nvPr/>
          </p:nvSpPr>
          <p:spPr>
            <a:xfrm>
              <a:off x="7874357" y="3256774"/>
              <a:ext cx="2388714" cy="711714"/>
            </a:xfrm>
            <a:prstGeom prst="rect">
              <a:avLst/>
            </a:prstGeom>
            <a:noFill/>
          </p:spPr>
          <p:txBody>
            <a:bodyPr wrap="square" rtlCol="0" anchor="ctr">
              <a:spAutoFit/>
            </a:bodyPr>
            <a:lstStyle/>
            <a:p>
              <a:r>
                <a:rPr lang="en-IN" sz="1400" b="1">
                  <a:solidFill>
                    <a:schemeClr val="accent3">
                      <a:lumMod val="75000"/>
                    </a:schemeClr>
                  </a:solidFill>
                  <a:latin typeface="Arial" pitchFamily="34" charset="0"/>
                  <a:cs typeface="Arial" pitchFamily="34" charset="0"/>
                </a:rPr>
                <a:t>2018 –</a:t>
              </a:r>
              <a:r>
                <a:rPr lang="en-IN" sz="1400" b="1">
                  <a:solidFill>
                    <a:schemeClr val="accent3">
                      <a:lumMod val="75000"/>
                    </a:schemeClr>
                  </a:solidFill>
                  <a:latin typeface="Calibri" panose="020F0502020204030204" pitchFamily="34" charset="0"/>
                  <a:cs typeface="Calibri" panose="020F0502020204030204" pitchFamily="34" charset="0"/>
                </a:rPr>
                <a:t> </a:t>
              </a:r>
              <a:r>
                <a:rPr lang="en-IN" sz="1400" b="1">
                  <a:solidFill>
                    <a:schemeClr val="accent3">
                      <a:lumMod val="75000"/>
                    </a:schemeClr>
                  </a:solidFill>
                  <a:latin typeface="Arial" pitchFamily="34" charset="0"/>
                  <a:cs typeface="Arial" pitchFamily="34" charset="0"/>
                </a:rPr>
                <a:t>Meth and Fentanyl</a:t>
              </a:r>
            </a:p>
          </p:txBody>
        </p:sp>
        <p:sp>
          <p:nvSpPr>
            <p:cNvPr id="48" name="TextBox 47"/>
            <p:cNvSpPr txBox="1"/>
            <p:nvPr/>
          </p:nvSpPr>
          <p:spPr>
            <a:xfrm>
              <a:off x="7897597" y="3802478"/>
              <a:ext cx="2388714" cy="640542"/>
            </a:xfrm>
            <a:prstGeom prst="rect">
              <a:avLst/>
            </a:prstGeom>
            <a:noFill/>
          </p:spPr>
          <p:txBody>
            <a:bodyPr wrap="square" rtlCol="0">
              <a:spAutoFit/>
            </a:bodyPr>
            <a:lstStyle/>
            <a:p>
              <a:pPr marL="285750" indent="-285750">
                <a:buFont typeface="Arial" panose="020B0604020202020204" pitchFamily="34" charset="0"/>
                <a:buChar char="•"/>
              </a:pPr>
              <a:r>
                <a:rPr lang="en-US" sz="1200" kern="0">
                  <a:solidFill>
                    <a:schemeClr val="accent3"/>
                  </a:solidFill>
                  <a:latin typeface="Arial" pitchFamily="34" charset="0"/>
                  <a:cs typeface="Arial" pitchFamily="34" charset="0"/>
                </a:rPr>
                <a:t>Use of meth and fentanyl rapidly increases </a:t>
              </a:r>
            </a:p>
          </p:txBody>
        </p:sp>
      </p:grpSp>
      <p:grpSp>
        <p:nvGrpSpPr>
          <p:cNvPr id="49" name="Group 48"/>
          <p:cNvGrpSpPr/>
          <p:nvPr/>
        </p:nvGrpSpPr>
        <p:grpSpPr>
          <a:xfrm>
            <a:off x="2128565" y="1484944"/>
            <a:ext cx="4476119" cy="912879"/>
            <a:chOff x="7877706" y="3839883"/>
            <a:chExt cx="3426139" cy="912879"/>
          </a:xfrm>
        </p:grpSpPr>
        <p:sp>
          <p:nvSpPr>
            <p:cNvPr id="50" name="TextBox 49"/>
            <p:cNvSpPr txBox="1"/>
            <p:nvPr/>
          </p:nvSpPr>
          <p:spPr>
            <a:xfrm>
              <a:off x="7877706" y="3839883"/>
              <a:ext cx="3382037" cy="307777"/>
            </a:xfrm>
            <a:prstGeom prst="rect">
              <a:avLst/>
            </a:prstGeom>
            <a:noFill/>
          </p:spPr>
          <p:txBody>
            <a:bodyPr wrap="square" rtlCol="0" anchor="ctr">
              <a:spAutoFit/>
            </a:bodyPr>
            <a:lstStyle/>
            <a:p>
              <a:r>
                <a:rPr lang="en-IN" sz="1400" b="1">
                  <a:solidFill>
                    <a:schemeClr val="accent5">
                      <a:lumMod val="75000"/>
                    </a:schemeClr>
                  </a:solidFill>
                  <a:latin typeface="Arial" pitchFamily="34" charset="0"/>
                  <a:cs typeface="Arial" pitchFamily="34" charset="0"/>
                </a:rPr>
                <a:t>2016 –</a:t>
              </a:r>
              <a:r>
                <a:rPr lang="en-IN" sz="1400" b="1">
                  <a:solidFill>
                    <a:schemeClr val="accent5">
                      <a:lumMod val="75000"/>
                    </a:schemeClr>
                  </a:solidFill>
                  <a:latin typeface="Calibri" panose="020F0502020204030204" pitchFamily="34" charset="0"/>
                  <a:cs typeface="Calibri" panose="020F0502020204030204" pitchFamily="34" charset="0"/>
                </a:rPr>
                <a:t> </a:t>
              </a:r>
              <a:r>
                <a:rPr lang="en-IN" sz="1400" b="1">
                  <a:solidFill>
                    <a:schemeClr val="accent5">
                      <a:lumMod val="75000"/>
                    </a:schemeClr>
                  </a:solidFill>
                  <a:latin typeface="Arial" pitchFamily="34" charset="0"/>
                  <a:cs typeface="Arial" pitchFamily="34" charset="0"/>
                </a:rPr>
                <a:t>Statewide Opioid Response</a:t>
              </a:r>
            </a:p>
          </p:txBody>
        </p:sp>
        <p:sp>
          <p:nvSpPr>
            <p:cNvPr id="51" name="TextBox 50"/>
            <p:cNvSpPr txBox="1"/>
            <p:nvPr/>
          </p:nvSpPr>
          <p:spPr>
            <a:xfrm>
              <a:off x="7909162" y="4106431"/>
              <a:ext cx="3394683" cy="646331"/>
            </a:xfrm>
            <a:prstGeom prst="rect">
              <a:avLst/>
            </a:prstGeom>
            <a:noFill/>
          </p:spPr>
          <p:txBody>
            <a:bodyPr wrap="square" rtlCol="0">
              <a:spAutoFit/>
            </a:bodyPr>
            <a:lstStyle/>
            <a:p>
              <a:pPr marL="285750" indent="-285750">
                <a:buFont typeface="Arial" panose="020B0604020202020204" pitchFamily="34" charset="0"/>
                <a:buChar char="•"/>
              </a:pPr>
              <a:r>
                <a:rPr lang="en-US" sz="1200" kern="0">
                  <a:solidFill>
                    <a:schemeClr val="accent5"/>
                  </a:solidFill>
                  <a:latin typeface="Arial" pitchFamily="34" charset="0"/>
                  <a:cs typeface="Arial" pitchFamily="34" charset="0"/>
                </a:rPr>
                <a:t>Statewide Opioid Conference is held</a:t>
              </a:r>
            </a:p>
            <a:p>
              <a:pPr marL="285750" indent="-285750">
                <a:buFont typeface="Arial" panose="020B0604020202020204" pitchFamily="34" charset="0"/>
                <a:buChar char="•"/>
              </a:pPr>
              <a:r>
                <a:rPr lang="en-US" sz="1200" kern="0">
                  <a:solidFill>
                    <a:schemeClr val="accent5"/>
                  </a:solidFill>
                  <a:latin typeface="Arial" pitchFamily="34" charset="0"/>
                  <a:cs typeface="Arial" pitchFamily="34" charset="0"/>
                </a:rPr>
                <a:t>Legislation developed to curb prescribing (AB474)</a:t>
              </a:r>
            </a:p>
            <a:p>
              <a:pPr marL="285750" indent="-285750">
                <a:buFont typeface="Arial" panose="020B0604020202020204" pitchFamily="34" charset="0"/>
                <a:buChar char="•"/>
              </a:pPr>
              <a:r>
                <a:rPr lang="en-US" sz="1200" kern="0">
                  <a:solidFill>
                    <a:schemeClr val="accent5"/>
                  </a:solidFill>
                  <a:latin typeface="Arial" pitchFamily="34" charset="0"/>
                  <a:cs typeface="Arial" pitchFamily="34" charset="0"/>
                </a:rPr>
                <a:t>Influx of federal funding for response efforts</a:t>
              </a:r>
            </a:p>
          </p:txBody>
        </p:sp>
      </p:grpSp>
      <p:grpSp>
        <p:nvGrpSpPr>
          <p:cNvPr id="52" name="Group 51"/>
          <p:cNvGrpSpPr/>
          <p:nvPr/>
        </p:nvGrpSpPr>
        <p:grpSpPr>
          <a:xfrm>
            <a:off x="140675" y="2028083"/>
            <a:ext cx="2470542" cy="1154357"/>
            <a:chOff x="7832459" y="3514995"/>
            <a:chExt cx="2398421" cy="1737028"/>
          </a:xfrm>
        </p:grpSpPr>
        <p:sp>
          <p:nvSpPr>
            <p:cNvPr id="53" name="TextBox 52"/>
            <p:cNvSpPr txBox="1"/>
            <p:nvPr/>
          </p:nvSpPr>
          <p:spPr>
            <a:xfrm>
              <a:off x="7840670" y="3514995"/>
              <a:ext cx="2390210" cy="463130"/>
            </a:xfrm>
            <a:prstGeom prst="rect">
              <a:avLst/>
            </a:prstGeom>
            <a:noFill/>
          </p:spPr>
          <p:txBody>
            <a:bodyPr wrap="square" rtlCol="0" anchor="ctr">
              <a:spAutoFit/>
            </a:bodyPr>
            <a:lstStyle/>
            <a:p>
              <a:r>
                <a:rPr lang="en-IN" sz="1400" b="1">
                  <a:solidFill>
                    <a:schemeClr val="accent6"/>
                  </a:solidFill>
                  <a:latin typeface="Arial" pitchFamily="34" charset="0"/>
                  <a:cs typeface="Arial" pitchFamily="34" charset="0"/>
                </a:rPr>
                <a:t>2011–2015</a:t>
              </a:r>
            </a:p>
          </p:txBody>
        </p:sp>
        <p:sp>
          <p:nvSpPr>
            <p:cNvPr id="54" name="TextBox 53"/>
            <p:cNvSpPr txBox="1"/>
            <p:nvPr/>
          </p:nvSpPr>
          <p:spPr>
            <a:xfrm>
              <a:off x="7837867" y="3865024"/>
              <a:ext cx="2390210" cy="463130"/>
            </a:xfrm>
            <a:prstGeom prst="rect">
              <a:avLst/>
            </a:prstGeom>
            <a:noFill/>
          </p:spPr>
          <p:txBody>
            <a:bodyPr wrap="square" rtlCol="0" anchor="b">
              <a:spAutoFit/>
            </a:bodyPr>
            <a:lstStyle/>
            <a:p>
              <a:r>
                <a:rPr lang="en-IN" sz="1400" b="1">
                  <a:solidFill>
                    <a:schemeClr val="accent6"/>
                  </a:solidFill>
                  <a:latin typeface="Arial" pitchFamily="34" charset="0"/>
                  <a:cs typeface="Arial" pitchFamily="34" charset="0"/>
                </a:rPr>
                <a:t>Overdoses on the Rise</a:t>
              </a:r>
              <a:endParaRPr lang="en-IN" sz="1400" b="1">
                <a:solidFill>
                  <a:schemeClr val="accent1"/>
                </a:solidFill>
                <a:latin typeface="Arial" pitchFamily="34" charset="0"/>
                <a:cs typeface="Arial" pitchFamily="34" charset="0"/>
              </a:endParaRPr>
            </a:p>
          </p:txBody>
        </p:sp>
        <p:sp>
          <p:nvSpPr>
            <p:cNvPr id="55" name="TextBox 54"/>
            <p:cNvSpPr txBox="1"/>
            <p:nvPr/>
          </p:nvSpPr>
          <p:spPr>
            <a:xfrm>
              <a:off x="7832459" y="4279451"/>
              <a:ext cx="2390210" cy="972572"/>
            </a:xfrm>
            <a:prstGeom prst="rect">
              <a:avLst/>
            </a:prstGeom>
            <a:noFill/>
          </p:spPr>
          <p:txBody>
            <a:bodyPr wrap="square" rtlCol="0">
              <a:spAutoFit/>
            </a:bodyPr>
            <a:lstStyle/>
            <a:p>
              <a:pPr marL="171450" indent="-171450">
                <a:buFont typeface="Arial" panose="020B0604020202020204" pitchFamily="34" charset="0"/>
                <a:buChar char="•"/>
              </a:pPr>
              <a:r>
                <a:rPr lang="en-US" sz="1200" kern="0">
                  <a:solidFill>
                    <a:schemeClr val="accent6"/>
                  </a:solidFill>
                  <a:latin typeface="Arial" pitchFamily="34" charset="0"/>
                  <a:cs typeface="Arial" pitchFamily="34" charset="0"/>
                </a:rPr>
                <a:t>Nevada reaches second highest prescribing rates of Hydrocodone/Oxycodone </a:t>
              </a:r>
            </a:p>
          </p:txBody>
        </p:sp>
      </p:grpSp>
      <p:grpSp>
        <p:nvGrpSpPr>
          <p:cNvPr id="56" name="Group 55"/>
          <p:cNvGrpSpPr/>
          <p:nvPr/>
        </p:nvGrpSpPr>
        <p:grpSpPr>
          <a:xfrm>
            <a:off x="10260680" y="6158962"/>
            <a:ext cx="959090" cy="688880"/>
            <a:chOff x="10347128" y="6099810"/>
            <a:chExt cx="959090" cy="688880"/>
          </a:xfrm>
        </p:grpSpPr>
        <p:sp>
          <p:nvSpPr>
            <p:cNvPr id="57" name="Rounded Rectangle 56"/>
            <p:cNvSpPr/>
            <p:nvPr/>
          </p:nvSpPr>
          <p:spPr>
            <a:xfrm rot="20495601">
              <a:off x="10483258" y="6472325"/>
              <a:ext cx="822960" cy="45719"/>
            </a:xfrm>
            <a:prstGeom prst="roundRect">
              <a:avLst>
                <a:gd name="adj" fmla="val 50000"/>
              </a:avLst>
            </a:prstGeom>
            <a:gradFill flip="none" rotWithShape="1">
              <a:gsLst>
                <a:gs pos="0">
                  <a:schemeClr val="tx1">
                    <a:lumMod val="85000"/>
                    <a:lumOff val="15000"/>
                    <a:alpha val="2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8" name="Group 57"/>
            <p:cNvGrpSpPr/>
            <p:nvPr/>
          </p:nvGrpSpPr>
          <p:grpSpPr>
            <a:xfrm>
              <a:off x="10347128" y="6422930"/>
              <a:ext cx="365760" cy="365760"/>
              <a:chOff x="8339951" y="5781324"/>
              <a:chExt cx="647709" cy="647707"/>
            </a:xfrm>
          </p:grpSpPr>
          <p:sp>
            <p:nvSpPr>
              <p:cNvPr id="60" name="Oval 59"/>
              <p:cNvSpPr/>
              <p:nvPr/>
            </p:nvSpPr>
            <p:spPr>
              <a:xfrm>
                <a:off x="8339951" y="5781324"/>
                <a:ext cx="647709" cy="647707"/>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p:cNvSpPr/>
              <p:nvPr/>
            </p:nvSpPr>
            <p:spPr>
              <a:xfrm>
                <a:off x="8550366" y="6018151"/>
                <a:ext cx="210505" cy="21050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59" name="Straight Connector 58"/>
            <p:cNvCxnSpPr/>
            <p:nvPr/>
          </p:nvCxnSpPr>
          <p:spPr>
            <a:xfrm flipV="1">
              <a:off x="10535237" y="6099810"/>
              <a:ext cx="0" cy="4572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0287198" y="5783502"/>
            <a:ext cx="1718965" cy="215444"/>
          </a:xfrm>
          <a:prstGeom prst="rect">
            <a:avLst/>
          </a:prstGeom>
          <a:noFill/>
        </p:spPr>
        <p:txBody>
          <a:bodyPr wrap="square" lIns="0" tIns="0" rIns="0" bIns="0" rtlCol="0">
            <a:spAutoFit/>
          </a:bodyPr>
          <a:lstStyle/>
          <a:p>
            <a:pPr algn="l"/>
            <a:r>
              <a:rPr lang="en-US" sz="1400" b="1">
                <a:solidFill>
                  <a:schemeClr val="accent4"/>
                </a:solidFill>
              </a:rPr>
              <a:t>Now</a:t>
            </a:r>
          </a:p>
        </p:txBody>
      </p:sp>
      <p:grpSp>
        <p:nvGrpSpPr>
          <p:cNvPr id="63" name="Group 62"/>
          <p:cNvGrpSpPr/>
          <p:nvPr/>
        </p:nvGrpSpPr>
        <p:grpSpPr>
          <a:xfrm>
            <a:off x="4671040" y="3237588"/>
            <a:ext cx="1083942" cy="1894234"/>
            <a:chOff x="5420736" y="3920000"/>
            <a:chExt cx="1083942" cy="1413851"/>
          </a:xfrm>
        </p:grpSpPr>
        <p:sp>
          <p:nvSpPr>
            <p:cNvPr id="64" name="Rounded Rectangle 63"/>
            <p:cNvSpPr/>
            <p:nvPr/>
          </p:nvSpPr>
          <p:spPr>
            <a:xfrm rot="20495601">
              <a:off x="5568574" y="5075741"/>
              <a:ext cx="936104" cy="45719"/>
            </a:xfrm>
            <a:prstGeom prst="roundRect">
              <a:avLst>
                <a:gd name="adj" fmla="val 50000"/>
              </a:avLst>
            </a:prstGeom>
            <a:gradFill flip="none" rotWithShape="1">
              <a:gsLst>
                <a:gs pos="0">
                  <a:schemeClr val="tx1">
                    <a:lumMod val="85000"/>
                    <a:lumOff val="15000"/>
                    <a:alpha val="2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5" name="Group 64"/>
            <p:cNvGrpSpPr/>
            <p:nvPr/>
          </p:nvGrpSpPr>
          <p:grpSpPr>
            <a:xfrm>
              <a:off x="5420736" y="5060850"/>
              <a:ext cx="365760" cy="273001"/>
              <a:chOff x="8297266" y="5879131"/>
              <a:chExt cx="675773" cy="483445"/>
            </a:xfrm>
          </p:grpSpPr>
          <p:sp>
            <p:nvSpPr>
              <p:cNvPr id="67" name="Oval 66"/>
              <p:cNvSpPr/>
              <p:nvPr/>
            </p:nvSpPr>
            <p:spPr>
              <a:xfrm>
                <a:off x="8297266" y="5879131"/>
                <a:ext cx="675773" cy="483445"/>
              </a:xfrm>
              <a:prstGeom prst="ellipse">
                <a:avLst/>
              </a:prstGeom>
              <a:noFill/>
              <a:ln w="19050">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p:cNvSpPr/>
              <p:nvPr/>
            </p:nvSpPr>
            <p:spPr>
              <a:xfrm>
                <a:off x="8521252" y="6049515"/>
                <a:ext cx="219626" cy="157120"/>
              </a:xfrm>
              <a:prstGeom prst="ellipse">
                <a:avLst/>
              </a:prstGeom>
              <a:solidFill>
                <a:srgbClr val="EF4E45"/>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66" name="Straight Connector 65"/>
            <p:cNvCxnSpPr/>
            <p:nvPr/>
          </p:nvCxnSpPr>
          <p:spPr>
            <a:xfrm flipV="1">
              <a:off x="5608852" y="3920000"/>
              <a:ext cx="0" cy="1319496"/>
            </a:xfrm>
            <a:prstGeom prst="line">
              <a:avLst/>
            </a:prstGeom>
            <a:ln w="19050">
              <a:solidFill>
                <a:srgbClr val="EF4E45"/>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213332" y="2477869"/>
            <a:ext cx="4461210" cy="510885"/>
            <a:chOff x="7843168" y="3567744"/>
            <a:chExt cx="3414727" cy="510885"/>
          </a:xfrm>
        </p:grpSpPr>
        <p:sp>
          <p:nvSpPr>
            <p:cNvPr id="70" name="TextBox 69"/>
            <p:cNvSpPr txBox="1"/>
            <p:nvPr/>
          </p:nvSpPr>
          <p:spPr>
            <a:xfrm>
              <a:off x="7843168" y="3567744"/>
              <a:ext cx="2836472" cy="307777"/>
            </a:xfrm>
            <a:prstGeom prst="rect">
              <a:avLst/>
            </a:prstGeom>
            <a:noFill/>
          </p:spPr>
          <p:txBody>
            <a:bodyPr wrap="square" rtlCol="0" anchor="ctr">
              <a:spAutoFit/>
            </a:bodyPr>
            <a:lstStyle/>
            <a:p>
              <a:r>
                <a:rPr lang="en-IN" sz="1400" b="1">
                  <a:solidFill>
                    <a:srgbClr val="EF4E45"/>
                  </a:solidFill>
                  <a:latin typeface="Arial" pitchFamily="34" charset="0"/>
                  <a:cs typeface="Arial" pitchFamily="34" charset="0"/>
                </a:rPr>
                <a:t>2017 –</a:t>
              </a:r>
              <a:r>
                <a:rPr lang="en-IN" sz="1400" b="1">
                  <a:solidFill>
                    <a:srgbClr val="EF4E45"/>
                  </a:solidFill>
                  <a:latin typeface="Calibri" panose="020F0502020204030204" pitchFamily="34" charset="0"/>
                  <a:cs typeface="Calibri" panose="020F0502020204030204" pitchFamily="34" charset="0"/>
                </a:rPr>
                <a:t> </a:t>
              </a:r>
              <a:r>
                <a:rPr lang="en-IN" sz="1400" b="1">
                  <a:solidFill>
                    <a:srgbClr val="EF4E45"/>
                  </a:solidFill>
                  <a:latin typeface="Arial" panose="020B0604020202020204" pitchFamily="34" charset="0"/>
                  <a:cs typeface="Arial" pitchFamily="34" charset="0"/>
                </a:rPr>
                <a:t>Continued Response</a:t>
              </a:r>
            </a:p>
          </p:txBody>
        </p:sp>
        <p:sp>
          <p:nvSpPr>
            <p:cNvPr id="71" name="TextBox 70"/>
            <p:cNvSpPr txBox="1"/>
            <p:nvPr/>
          </p:nvSpPr>
          <p:spPr>
            <a:xfrm>
              <a:off x="7863212" y="3801630"/>
              <a:ext cx="3394683" cy="276999"/>
            </a:xfrm>
            <a:prstGeom prst="rect">
              <a:avLst/>
            </a:prstGeom>
            <a:noFill/>
          </p:spPr>
          <p:txBody>
            <a:bodyPr wrap="square" rtlCol="0">
              <a:spAutoFit/>
            </a:bodyPr>
            <a:lstStyle/>
            <a:p>
              <a:pPr marL="285750" indent="-285750">
                <a:buFont typeface="Arial" panose="020B0604020202020204" pitchFamily="34" charset="0"/>
                <a:buChar char="•"/>
              </a:pPr>
              <a:r>
                <a:rPr lang="en-US" sz="1200">
                  <a:solidFill>
                    <a:srgbClr val="EF4E45"/>
                  </a:solidFill>
                </a:rPr>
                <a:t>Implemented DEA HIDTA's ODMAP </a:t>
              </a:r>
              <a:endParaRPr lang="en-US" sz="1200" kern="0">
                <a:solidFill>
                  <a:srgbClr val="EF4E45"/>
                </a:solidFill>
                <a:latin typeface="Arial" pitchFamily="34" charset="0"/>
                <a:cs typeface="Arial" pitchFamily="34" charset="0"/>
              </a:endParaRPr>
            </a:p>
          </p:txBody>
        </p:sp>
      </p:grpSp>
      <p:sp>
        <p:nvSpPr>
          <p:cNvPr id="72" name="Oval 71"/>
          <p:cNvSpPr/>
          <p:nvPr/>
        </p:nvSpPr>
        <p:spPr>
          <a:xfrm>
            <a:off x="6271169" y="5349968"/>
            <a:ext cx="118872" cy="11887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3603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val 15"/>
          <p:cNvSpPr>
            <a:spLocks noChangeArrowheads="1"/>
          </p:cNvSpPr>
          <p:nvPr/>
        </p:nvSpPr>
        <p:spPr bwMode="gray">
          <a:xfrm>
            <a:off x="4163574" y="2404939"/>
            <a:ext cx="1955602" cy="1954739"/>
          </a:xfrm>
          <a:prstGeom prst="ellipse">
            <a:avLst/>
          </a:prstGeom>
          <a:solidFill>
            <a:schemeClr val="accent5"/>
          </a:solidFill>
          <a:ln w="28575" algn="ctr">
            <a:solidFill>
              <a:schemeClr val="bg1"/>
            </a:solidFill>
            <a:round/>
            <a:headEnd/>
            <a:tailEnd/>
          </a:ln>
        </p:spPr>
        <p:txBody>
          <a:bodyPr/>
          <a:lstStyle/>
          <a:p>
            <a:pPr marL="0" marR="0" lvl="0" indent="0" algn="ctr" defTabSz="914400" eaLnBrk="0" fontAlgn="base" latinLnBrk="0" hangingPunct="0">
              <a:lnSpc>
                <a:spcPct val="86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ea typeface="MS PGothic"/>
            </a:endParaRPr>
          </a:p>
          <a:p>
            <a:pPr marL="0" marR="0" lvl="0" indent="0" algn="ctr" defTabSz="914400" eaLnBrk="0" fontAlgn="base" latinLnBrk="0" hangingPunct="0">
              <a:lnSpc>
                <a:spcPct val="86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ea typeface="MS PGothic"/>
            </a:endParaRPr>
          </a:p>
        </p:txBody>
      </p:sp>
      <p:sp>
        <p:nvSpPr>
          <p:cNvPr id="8" name="Title 7"/>
          <p:cNvSpPr>
            <a:spLocks noGrp="1"/>
          </p:cNvSpPr>
          <p:nvPr>
            <p:ph type="title"/>
          </p:nvPr>
        </p:nvSpPr>
        <p:spPr/>
        <p:txBody>
          <a:bodyPr/>
          <a:lstStyle/>
          <a:p>
            <a:r>
              <a:rPr lang="en-US"/>
              <a:t>Needs Assessment</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13</a:t>
            </a:fld>
            <a:endParaRPr lang="en-US"/>
          </a:p>
        </p:txBody>
      </p:sp>
      <p:sp>
        <p:nvSpPr>
          <p:cNvPr id="10" name="Text Placeholder 9"/>
          <p:cNvSpPr>
            <a:spLocks noGrp="1"/>
          </p:cNvSpPr>
          <p:nvPr>
            <p:ph type="body" sz="quarter" idx="12"/>
          </p:nvPr>
        </p:nvSpPr>
        <p:spPr/>
        <p:txBody>
          <a:bodyPr/>
          <a:lstStyle/>
          <a:p>
            <a:r>
              <a:rPr lang="en-US"/>
              <a:t>Inputs</a:t>
            </a:r>
          </a:p>
        </p:txBody>
      </p:sp>
      <p:sp>
        <p:nvSpPr>
          <p:cNvPr id="17" name="Freeform 16"/>
          <p:cNvSpPr>
            <a:spLocks/>
          </p:cNvSpPr>
          <p:nvPr/>
        </p:nvSpPr>
        <p:spPr bwMode="auto">
          <a:xfrm>
            <a:off x="2717726" y="3133566"/>
            <a:ext cx="841248" cy="841248"/>
          </a:xfrm>
          <a:custGeom>
            <a:avLst/>
            <a:gdLst>
              <a:gd name="T0" fmla="*/ 1571 w 1593"/>
              <a:gd name="T1" fmla="*/ 1097 h 1621"/>
              <a:gd name="T2" fmla="*/ 1531 w 1593"/>
              <a:gd name="T3" fmla="*/ 1186 h 1621"/>
              <a:gd name="T4" fmla="*/ 1482 w 1593"/>
              <a:gd name="T5" fmla="*/ 1269 h 1621"/>
              <a:gd name="T6" fmla="*/ 1421 w 1593"/>
              <a:gd name="T7" fmla="*/ 1345 h 1621"/>
              <a:gd name="T8" fmla="*/ 1354 w 1593"/>
              <a:gd name="T9" fmla="*/ 1414 h 1621"/>
              <a:gd name="T10" fmla="*/ 1278 w 1593"/>
              <a:gd name="T11" fmla="*/ 1474 h 1621"/>
              <a:gd name="T12" fmla="*/ 1195 w 1593"/>
              <a:gd name="T13" fmla="*/ 1524 h 1621"/>
              <a:gd name="T14" fmla="*/ 1106 w 1593"/>
              <a:gd name="T15" fmla="*/ 1566 h 1621"/>
              <a:gd name="T16" fmla="*/ 1012 w 1593"/>
              <a:gd name="T17" fmla="*/ 1595 h 1621"/>
              <a:gd name="T18" fmla="*/ 914 w 1593"/>
              <a:gd name="T19" fmla="*/ 1614 h 1621"/>
              <a:gd name="T20" fmla="*/ 811 w 1593"/>
              <a:gd name="T21" fmla="*/ 1621 h 1621"/>
              <a:gd name="T22" fmla="*/ 689 w 1593"/>
              <a:gd name="T23" fmla="*/ 1612 h 1621"/>
              <a:gd name="T24" fmla="*/ 570 w 1593"/>
              <a:gd name="T25" fmla="*/ 1585 h 1621"/>
              <a:gd name="T26" fmla="*/ 460 w 1593"/>
              <a:gd name="T27" fmla="*/ 1541 h 1621"/>
              <a:gd name="T28" fmla="*/ 357 w 1593"/>
              <a:gd name="T29" fmla="*/ 1482 h 1621"/>
              <a:gd name="T30" fmla="*/ 266 w 1593"/>
              <a:gd name="T31" fmla="*/ 1410 h 1621"/>
              <a:gd name="T32" fmla="*/ 186 w 1593"/>
              <a:gd name="T33" fmla="*/ 1326 h 1621"/>
              <a:gd name="T34" fmla="*/ 117 w 1593"/>
              <a:gd name="T35" fmla="*/ 1231 h 1621"/>
              <a:gd name="T36" fmla="*/ 63 w 1593"/>
              <a:gd name="T37" fmla="*/ 1125 h 1621"/>
              <a:gd name="T38" fmla="*/ 26 w 1593"/>
              <a:gd name="T39" fmla="*/ 1013 h 1621"/>
              <a:gd name="T40" fmla="*/ 4 w 1593"/>
              <a:gd name="T41" fmla="*/ 894 h 1621"/>
              <a:gd name="T42" fmla="*/ 1 w 1593"/>
              <a:gd name="T43" fmla="*/ 769 h 1621"/>
              <a:gd name="T44" fmla="*/ 17 w 1593"/>
              <a:gd name="T45" fmla="*/ 646 h 1621"/>
              <a:gd name="T46" fmla="*/ 49 w 1593"/>
              <a:gd name="T47" fmla="*/ 532 h 1621"/>
              <a:gd name="T48" fmla="*/ 98 w 1593"/>
              <a:gd name="T49" fmla="*/ 424 h 1621"/>
              <a:gd name="T50" fmla="*/ 161 w 1593"/>
              <a:gd name="T51" fmla="*/ 326 h 1621"/>
              <a:gd name="T52" fmla="*/ 237 w 1593"/>
              <a:gd name="T53" fmla="*/ 237 h 1621"/>
              <a:gd name="T54" fmla="*/ 326 w 1593"/>
              <a:gd name="T55" fmla="*/ 161 h 1621"/>
              <a:gd name="T56" fmla="*/ 424 w 1593"/>
              <a:gd name="T57" fmla="*/ 98 h 1621"/>
              <a:gd name="T58" fmla="*/ 533 w 1593"/>
              <a:gd name="T59" fmla="*/ 49 h 1621"/>
              <a:gd name="T60" fmla="*/ 649 w 1593"/>
              <a:gd name="T61" fmla="*/ 17 h 1621"/>
              <a:gd name="T62" fmla="*/ 770 w 1593"/>
              <a:gd name="T63" fmla="*/ 1 h 1621"/>
              <a:gd name="T64" fmla="*/ 881 w 1593"/>
              <a:gd name="T65" fmla="*/ 3 h 1621"/>
              <a:gd name="T66" fmla="*/ 980 w 1593"/>
              <a:gd name="T67" fmla="*/ 17 h 1621"/>
              <a:gd name="T68" fmla="*/ 1077 w 1593"/>
              <a:gd name="T69" fmla="*/ 44 h 1621"/>
              <a:gd name="T70" fmla="*/ 1167 w 1593"/>
              <a:gd name="T71" fmla="*/ 81 h 1621"/>
              <a:gd name="T72" fmla="*/ 1252 w 1593"/>
              <a:gd name="T73" fmla="*/ 129 h 1621"/>
              <a:gd name="T74" fmla="*/ 1330 w 1593"/>
              <a:gd name="T75" fmla="*/ 187 h 1621"/>
              <a:gd name="T76" fmla="*/ 1401 w 1593"/>
              <a:gd name="T77" fmla="*/ 253 h 1621"/>
              <a:gd name="T78" fmla="*/ 1462 w 1593"/>
              <a:gd name="T79" fmla="*/ 326 h 1621"/>
              <a:gd name="T80" fmla="*/ 1515 w 1593"/>
              <a:gd name="T81" fmla="*/ 407 h 1621"/>
              <a:gd name="T82" fmla="*/ 1559 w 1593"/>
              <a:gd name="T83" fmla="*/ 495 h 1621"/>
              <a:gd name="T84" fmla="*/ 1593 w 1593"/>
              <a:gd name="T85" fmla="*/ 587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3" h="1621">
                <a:moveTo>
                  <a:pt x="1593" y="1034"/>
                </a:moveTo>
                <a:lnTo>
                  <a:pt x="1582" y="1066"/>
                </a:lnTo>
                <a:lnTo>
                  <a:pt x="1571" y="1097"/>
                </a:lnTo>
                <a:lnTo>
                  <a:pt x="1559" y="1127"/>
                </a:lnTo>
                <a:lnTo>
                  <a:pt x="1546" y="1157"/>
                </a:lnTo>
                <a:lnTo>
                  <a:pt x="1531" y="1186"/>
                </a:lnTo>
                <a:lnTo>
                  <a:pt x="1515" y="1214"/>
                </a:lnTo>
                <a:lnTo>
                  <a:pt x="1499" y="1242"/>
                </a:lnTo>
                <a:lnTo>
                  <a:pt x="1482" y="1269"/>
                </a:lnTo>
                <a:lnTo>
                  <a:pt x="1462" y="1295"/>
                </a:lnTo>
                <a:lnTo>
                  <a:pt x="1443" y="1321"/>
                </a:lnTo>
                <a:lnTo>
                  <a:pt x="1421" y="1345"/>
                </a:lnTo>
                <a:lnTo>
                  <a:pt x="1401" y="1369"/>
                </a:lnTo>
                <a:lnTo>
                  <a:pt x="1377" y="1392"/>
                </a:lnTo>
                <a:lnTo>
                  <a:pt x="1354" y="1414"/>
                </a:lnTo>
                <a:lnTo>
                  <a:pt x="1330" y="1434"/>
                </a:lnTo>
                <a:lnTo>
                  <a:pt x="1304" y="1455"/>
                </a:lnTo>
                <a:lnTo>
                  <a:pt x="1278" y="1474"/>
                </a:lnTo>
                <a:lnTo>
                  <a:pt x="1251" y="1492"/>
                </a:lnTo>
                <a:lnTo>
                  <a:pt x="1224" y="1509"/>
                </a:lnTo>
                <a:lnTo>
                  <a:pt x="1195" y="1524"/>
                </a:lnTo>
                <a:lnTo>
                  <a:pt x="1167" y="1540"/>
                </a:lnTo>
                <a:lnTo>
                  <a:pt x="1137" y="1553"/>
                </a:lnTo>
                <a:lnTo>
                  <a:pt x="1106" y="1566"/>
                </a:lnTo>
                <a:lnTo>
                  <a:pt x="1077" y="1577"/>
                </a:lnTo>
                <a:lnTo>
                  <a:pt x="1045" y="1587"/>
                </a:lnTo>
                <a:lnTo>
                  <a:pt x="1012" y="1595"/>
                </a:lnTo>
                <a:lnTo>
                  <a:pt x="980" y="1603"/>
                </a:lnTo>
                <a:lnTo>
                  <a:pt x="948" y="1609"/>
                </a:lnTo>
                <a:lnTo>
                  <a:pt x="914" y="1614"/>
                </a:lnTo>
                <a:lnTo>
                  <a:pt x="881" y="1618"/>
                </a:lnTo>
                <a:lnTo>
                  <a:pt x="846" y="1620"/>
                </a:lnTo>
                <a:lnTo>
                  <a:pt x="811" y="1621"/>
                </a:lnTo>
                <a:lnTo>
                  <a:pt x="770" y="1620"/>
                </a:lnTo>
                <a:lnTo>
                  <a:pt x="729" y="1617"/>
                </a:lnTo>
                <a:lnTo>
                  <a:pt x="689" y="1612"/>
                </a:lnTo>
                <a:lnTo>
                  <a:pt x="649" y="1604"/>
                </a:lnTo>
                <a:lnTo>
                  <a:pt x="609" y="1595"/>
                </a:lnTo>
                <a:lnTo>
                  <a:pt x="570" y="1585"/>
                </a:lnTo>
                <a:lnTo>
                  <a:pt x="533" y="1572"/>
                </a:lnTo>
                <a:lnTo>
                  <a:pt x="495" y="1557"/>
                </a:lnTo>
                <a:lnTo>
                  <a:pt x="460" y="1541"/>
                </a:lnTo>
                <a:lnTo>
                  <a:pt x="424" y="1523"/>
                </a:lnTo>
                <a:lnTo>
                  <a:pt x="391" y="1504"/>
                </a:lnTo>
                <a:lnTo>
                  <a:pt x="357" y="1482"/>
                </a:lnTo>
                <a:lnTo>
                  <a:pt x="326" y="1460"/>
                </a:lnTo>
                <a:lnTo>
                  <a:pt x="295" y="1436"/>
                </a:lnTo>
                <a:lnTo>
                  <a:pt x="266" y="1410"/>
                </a:lnTo>
                <a:lnTo>
                  <a:pt x="237" y="1384"/>
                </a:lnTo>
                <a:lnTo>
                  <a:pt x="210" y="1356"/>
                </a:lnTo>
                <a:lnTo>
                  <a:pt x="186" y="1326"/>
                </a:lnTo>
                <a:lnTo>
                  <a:pt x="161" y="1295"/>
                </a:lnTo>
                <a:lnTo>
                  <a:pt x="138" y="1263"/>
                </a:lnTo>
                <a:lnTo>
                  <a:pt x="117" y="1231"/>
                </a:lnTo>
                <a:lnTo>
                  <a:pt x="98" y="1196"/>
                </a:lnTo>
                <a:lnTo>
                  <a:pt x="80" y="1161"/>
                </a:lnTo>
                <a:lnTo>
                  <a:pt x="63" y="1125"/>
                </a:lnTo>
                <a:lnTo>
                  <a:pt x="49" y="1089"/>
                </a:lnTo>
                <a:lnTo>
                  <a:pt x="36" y="1052"/>
                </a:lnTo>
                <a:lnTo>
                  <a:pt x="26" y="1013"/>
                </a:lnTo>
                <a:lnTo>
                  <a:pt x="17" y="973"/>
                </a:lnTo>
                <a:lnTo>
                  <a:pt x="9" y="933"/>
                </a:lnTo>
                <a:lnTo>
                  <a:pt x="4" y="894"/>
                </a:lnTo>
                <a:lnTo>
                  <a:pt x="1" y="852"/>
                </a:lnTo>
                <a:lnTo>
                  <a:pt x="0" y="810"/>
                </a:lnTo>
                <a:lnTo>
                  <a:pt x="1" y="769"/>
                </a:lnTo>
                <a:lnTo>
                  <a:pt x="4" y="728"/>
                </a:lnTo>
                <a:lnTo>
                  <a:pt x="9" y="686"/>
                </a:lnTo>
                <a:lnTo>
                  <a:pt x="17" y="646"/>
                </a:lnTo>
                <a:lnTo>
                  <a:pt x="26" y="608"/>
                </a:lnTo>
                <a:lnTo>
                  <a:pt x="36" y="569"/>
                </a:lnTo>
                <a:lnTo>
                  <a:pt x="49" y="532"/>
                </a:lnTo>
                <a:lnTo>
                  <a:pt x="63" y="495"/>
                </a:lnTo>
                <a:lnTo>
                  <a:pt x="80" y="458"/>
                </a:lnTo>
                <a:lnTo>
                  <a:pt x="98" y="424"/>
                </a:lnTo>
                <a:lnTo>
                  <a:pt x="117" y="390"/>
                </a:lnTo>
                <a:lnTo>
                  <a:pt x="138" y="357"/>
                </a:lnTo>
                <a:lnTo>
                  <a:pt x="161" y="326"/>
                </a:lnTo>
                <a:lnTo>
                  <a:pt x="186" y="295"/>
                </a:lnTo>
                <a:lnTo>
                  <a:pt x="210" y="265"/>
                </a:lnTo>
                <a:lnTo>
                  <a:pt x="237" y="237"/>
                </a:lnTo>
                <a:lnTo>
                  <a:pt x="266" y="210"/>
                </a:lnTo>
                <a:lnTo>
                  <a:pt x="295" y="186"/>
                </a:lnTo>
                <a:lnTo>
                  <a:pt x="326" y="161"/>
                </a:lnTo>
                <a:lnTo>
                  <a:pt x="357" y="138"/>
                </a:lnTo>
                <a:lnTo>
                  <a:pt x="391" y="117"/>
                </a:lnTo>
                <a:lnTo>
                  <a:pt x="424" y="98"/>
                </a:lnTo>
                <a:lnTo>
                  <a:pt x="460" y="80"/>
                </a:lnTo>
                <a:lnTo>
                  <a:pt x="495" y="63"/>
                </a:lnTo>
                <a:lnTo>
                  <a:pt x="533" y="49"/>
                </a:lnTo>
                <a:lnTo>
                  <a:pt x="570" y="36"/>
                </a:lnTo>
                <a:lnTo>
                  <a:pt x="609" y="26"/>
                </a:lnTo>
                <a:lnTo>
                  <a:pt x="649" y="17"/>
                </a:lnTo>
                <a:lnTo>
                  <a:pt x="689" y="9"/>
                </a:lnTo>
                <a:lnTo>
                  <a:pt x="729" y="4"/>
                </a:lnTo>
                <a:lnTo>
                  <a:pt x="770" y="1"/>
                </a:lnTo>
                <a:lnTo>
                  <a:pt x="811" y="0"/>
                </a:lnTo>
                <a:lnTo>
                  <a:pt x="846" y="0"/>
                </a:lnTo>
                <a:lnTo>
                  <a:pt x="881" y="3"/>
                </a:lnTo>
                <a:lnTo>
                  <a:pt x="914" y="7"/>
                </a:lnTo>
                <a:lnTo>
                  <a:pt x="948" y="12"/>
                </a:lnTo>
                <a:lnTo>
                  <a:pt x="980" y="17"/>
                </a:lnTo>
                <a:lnTo>
                  <a:pt x="1014" y="25"/>
                </a:lnTo>
                <a:lnTo>
                  <a:pt x="1045" y="34"/>
                </a:lnTo>
                <a:lnTo>
                  <a:pt x="1077" y="44"/>
                </a:lnTo>
                <a:lnTo>
                  <a:pt x="1108" y="56"/>
                </a:lnTo>
                <a:lnTo>
                  <a:pt x="1137" y="68"/>
                </a:lnTo>
                <a:lnTo>
                  <a:pt x="1167" y="81"/>
                </a:lnTo>
                <a:lnTo>
                  <a:pt x="1195" y="97"/>
                </a:lnTo>
                <a:lnTo>
                  <a:pt x="1224" y="112"/>
                </a:lnTo>
                <a:lnTo>
                  <a:pt x="1252" y="129"/>
                </a:lnTo>
                <a:lnTo>
                  <a:pt x="1278" y="147"/>
                </a:lnTo>
                <a:lnTo>
                  <a:pt x="1305" y="166"/>
                </a:lnTo>
                <a:lnTo>
                  <a:pt x="1330" y="187"/>
                </a:lnTo>
                <a:lnTo>
                  <a:pt x="1354" y="207"/>
                </a:lnTo>
                <a:lnTo>
                  <a:pt x="1377" y="229"/>
                </a:lnTo>
                <a:lnTo>
                  <a:pt x="1401" y="253"/>
                </a:lnTo>
                <a:lnTo>
                  <a:pt x="1422" y="276"/>
                </a:lnTo>
                <a:lnTo>
                  <a:pt x="1443" y="300"/>
                </a:lnTo>
                <a:lnTo>
                  <a:pt x="1462" y="326"/>
                </a:lnTo>
                <a:lnTo>
                  <a:pt x="1482" y="352"/>
                </a:lnTo>
                <a:lnTo>
                  <a:pt x="1500" y="379"/>
                </a:lnTo>
                <a:lnTo>
                  <a:pt x="1515" y="407"/>
                </a:lnTo>
                <a:lnTo>
                  <a:pt x="1532" y="435"/>
                </a:lnTo>
                <a:lnTo>
                  <a:pt x="1546" y="464"/>
                </a:lnTo>
                <a:lnTo>
                  <a:pt x="1559" y="495"/>
                </a:lnTo>
                <a:lnTo>
                  <a:pt x="1572" y="524"/>
                </a:lnTo>
                <a:lnTo>
                  <a:pt x="1582" y="555"/>
                </a:lnTo>
                <a:lnTo>
                  <a:pt x="1593" y="587"/>
                </a:lnTo>
              </a:path>
            </a:pathLst>
          </a:custGeom>
          <a:noFill/>
          <a:ln w="1270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8" tIns="34299" rIns="68598" bIns="34299" numCol="1" anchor="t" anchorCtr="0" compatLnSpc="1">
            <a:prstTxWarp prst="textNoShape">
              <a:avLst/>
            </a:prstTxWarp>
          </a:bodyPr>
          <a:lstStyle/>
          <a:p>
            <a:endParaRPr lang="en-US" sz="1800"/>
          </a:p>
        </p:txBody>
      </p:sp>
      <p:sp>
        <p:nvSpPr>
          <p:cNvPr id="20" name="Freeform 19"/>
          <p:cNvSpPr>
            <a:spLocks/>
          </p:cNvSpPr>
          <p:nvPr/>
        </p:nvSpPr>
        <p:spPr bwMode="auto">
          <a:xfrm rot="18770104">
            <a:off x="4794757" y="4876282"/>
            <a:ext cx="771400" cy="774577"/>
          </a:xfrm>
          <a:custGeom>
            <a:avLst/>
            <a:gdLst>
              <a:gd name="T0" fmla="*/ 1547 w 1615"/>
              <a:gd name="T1" fmla="*/ 480 h 1611"/>
              <a:gd name="T2" fmla="*/ 1573 w 1615"/>
              <a:gd name="T3" fmla="*/ 544 h 1611"/>
              <a:gd name="T4" fmla="*/ 1592 w 1615"/>
              <a:gd name="T5" fmla="*/ 612 h 1611"/>
              <a:gd name="T6" fmla="*/ 1606 w 1615"/>
              <a:gd name="T7" fmla="*/ 683 h 1611"/>
              <a:gd name="T8" fmla="*/ 1614 w 1615"/>
              <a:gd name="T9" fmla="*/ 755 h 1611"/>
              <a:gd name="T10" fmla="*/ 1614 w 1615"/>
              <a:gd name="T11" fmla="*/ 847 h 1611"/>
              <a:gd name="T12" fmla="*/ 1600 w 1615"/>
              <a:gd name="T13" fmla="*/ 968 h 1611"/>
              <a:gd name="T14" fmla="*/ 1566 w 1615"/>
              <a:gd name="T15" fmla="*/ 1082 h 1611"/>
              <a:gd name="T16" fmla="*/ 1518 w 1615"/>
              <a:gd name="T17" fmla="*/ 1189 h 1611"/>
              <a:gd name="T18" fmla="*/ 1455 w 1615"/>
              <a:gd name="T19" fmla="*/ 1287 h 1611"/>
              <a:gd name="T20" fmla="*/ 1379 w 1615"/>
              <a:gd name="T21" fmla="*/ 1374 h 1611"/>
              <a:gd name="T22" fmla="*/ 1291 w 1615"/>
              <a:gd name="T23" fmla="*/ 1450 h 1611"/>
              <a:gd name="T24" fmla="*/ 1193 w 1615"/>
              <a:gd name="T25" fmla="*/ 1513 h 1611"/>
              <a:gd name="T26" fmla="*/ 1086 w 1615"/>
              <a:gd name="T27" fmla="*/ 1562 h 1611"/>
              <a:gd name="T28" fmla="*/ 972 w 1615"/>
              <a:gd name="T29" fmla="*/ 1594 h 1611"/>
              <a:gd name="T30" fmla="*/ 850 w 1615"/>
              <a:gd name="T31" fmla="*/ 1610 h 1611"/>
              <a:gd name="T32" fmla="*/ 725 w 1615"/>
              <a:gd name="T33" fmla="*/ 1606 h 1611"/>
              <a:gd name="T34" fmla="*/ 606 w 1615"/>
              <a:gd name="T35" fmla="*/ 1585 h 1611"/>
              <a:gd name="T36" fmla="*/ 494 w 1615"/>
              <a:gd name="T37" fmla="*/ 1547 h 1611"/>
              <a:gd name="T38" fmla="*/ 390 w 1615"/>
              <a:gd name="T39" fmla="*/ 1494 h 1611"/>
              <a:gd name="T40" fmla="*/ 294 w 1615"/>
              <a:gd name="T41" fmla="*/ 1427 h 1611"/>
              <a:gd name="T42" fmla="*/ 211 w 1615"/>
              <a:gd name="T43" fmla="*/ 1346 h 1611"/>
              <a:gd name="T44" fmla="*/ 138 w 1615"/>
              <a:gd name="T45" fmla="*/ 1256 h 1611"/>
              <a:gd name="T46" fmla="*/ 80 w 1615"/>
              <a:gd name="T47" fmla="*/ 1154 h 1611"/>
              <a:gd name="T48" fmla="*/ 38 w 1615"/>
              <a:gd name="T49" fmla="*/ 1045 h 1611"/>
              <a:gd name="T50" fmla="*/ 11 w 1615"/>
              <a:gd name="T51" fmla="*/ 928 h 1611"/>
              <a:gd name="T52" fmla="*/ 0 w 1615"/>
              <a:gd name="T53" fmla="*/ 805 h 1611"/>
              <a:gd name="T54" fmla="*/ 11 w 1615"/>
              <a:gd name="T55" fmla="*/ 682 h 1611"/>
              <a:gd name="T56" fmla="*/ 38 w 1615"/>
              <a:gd name="T57" fmla="*/ 565 h 1611"/>
              <a:gd name="T58" fmla="*/ 80 w 1615"/>
              <a:gd name="T59" fmla="*/ 455 h 1611"/>
              <a:gd name="T60" fmla="*/ 138 w 1615"/>
              <a:gd name="T61" fmla="*/ 355 h 1611"/>
              <a:gd name="T62" fmla="*/ 211 w 1615"/>
              <a:gd name="T63" fmla="*/ 263 h 1611"/>
              <a:gd name="T64" fmla="*/ 294 w 1615"/>
              <a:gd name="T65" fmla="*/ 184 h 1611"/>
              <a:gd name="T66" fmla="*/ 390 w 1615"/>
              <a:gd name="T67" fmla="*/ 115 h 1611"/>
              <a:gd name="T68" fmla="*/ 494 w 1615"/>
              <a:gd name="T69" fmla="*/ 63 h 1611"/>
              <a:gd name="T70" fmla="*/ 606 w 1615"/>
              <a:gd name="T71" fmla="*/ 24 h 1611"/>
              <a:gd name="T72" fmla="*/ 725 w 1615"/>
              <a:gd name="T73" fmla="*/ 3 h 1611"/>
              <a:gd name="T74" fmla="*/ 840 w 1615"/>
              <a:gd name="T75" fmla="*/ 0 h 1611"/>
              <a:gd name="T76" fmla="*/ 932 w 1615"/>
              <a:gd name="T77" fmla="*/ 9 h 1611"/>
              <a:gd name="T78" fmla="*/ 1021 w 1615"/>
              <a:gd name="T79" fmla="*/ 28 h 1611"/>
              <a:gd name="T80" fmla="*/ 1106 w 1615"/>
              <a:gd name="T81" fmla="*/ 56 h 1611"/>
              <a:gd name="T82" fmla="*/ 1187 w 1615"/>
              <a:gd name="T83" fmla="*/ 92 h 1611"/>
              <a:gd name="T84" fmla="*/ 1262 w 1615"/>
              <a:gd name="T85" fmla="*/ 139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5" h="1611">
                <a:moveTo>
                  <a:pt x="1526" y="437"/>
                </a:moveTo>
                <a:lnTo>
                  <a:pt x="1536" y="458"/>
                </a:lnTo>
                <a:lnTo>
                  <a:pt x="1547" y="480"/>
                </a:lnTo>
                <a:lnTo>
                  <a:pt x="1556" y="500"/>
                </a:lnTo>
                <a:lnTo>
                  <a:pt x="1565" y="522"/>
                </a:lnTo>
                <a:lnTo>
                  <a:pt x="1573" y="544"/>
                </a:lnTo>
                <a:lnTo>
                  <a:pt x="1580" y="567"/>
                </a:lnTo>
                <a:lnTo>
                  <a:pt x="1587" y="589"/>
                </a:lnTo>
                <a:lnTo>
                  <a:pt x="1592" y="612"/>
                </a:lnTo>
                <a:lnTo>
                  <a:pt x="1597" y="635"/>
                </a:lnTo>
                <a:lnTo>
                  <a:pt x="1602" y="660"/>
                </a:lnTo>
                <a:lnTo>
                  <a:pt x="1606" y="683"/>
                </a:lnTo>
                <a:lnTo>
                  <a:pt x="1610" y="708"/>
                </a:lnTo>
                <a:lnTo>
                  <a:pt x="1613" y="731"/>
                </a:lnTo>
                <a:lnTo>
                  <a:pt x="1614" y="755"/>
                </a:lnTo>
                <a:lnTo>
                  <a:pt x="1615" y="780"/>
                </a:lnTo>
                <a:lnTo>
                  <a:pt x="1615" y="805"/>
                </a:lnTo>
                <a:lnTo>
                  <a:pt x="1614" y="847"/>
                </a:lnTo>
                <a:lnTo>
                  <a:pt x="1611" y="888"/>
                </a:lnTo>
                <a:lnTo>
                  <a:pt x="1606" y="928"/>
                </a:lnTo>
                <a:lnTo>
                  <a:pt x="1600" y="968"/>
                </a:lnTo>
                <a:lnTo>
                  <a:pt x="1591" y="1006"/>
                </a:lnTo>
                <a:lnTo>
                  <a:pt x="1579" y="1045"/>
                </a:lnTo>
                <a:lnTo>
                  <a:pt x="1566" y="1082"/>
                </a:lnTo>
                <a:lnTo>
                  <a:pt x="1552" y="1118"/>
                </a:lnTo>
                <a:lnTo>
                  <a:pt x="1536" y="1154"/>
                </a:lnTo>
                <a:lnTo>
                  <a:pt x="1518" y="1189"/>
                </a:lnTo>
                <a:lnTo>
                  <a:pt x="1499" y="1222"/>
                </a:lnTo>
                <a:lnTo>
                  <a:pt x="1477" y="1256"/>
                </a:lnTo>
                <a:lnTo>
                  <a:pt x="1455" y="1287"/>
                </a:lnTo>
                <a:lnTo>
                  <a:pt x="1431" y="1318"/>
                </a:lnTo>
                <a:lnTo>
                  <a:pt x="1406" y="1346"/>
                </a:lnTo>
                <a:lnTo>
                  <a:pt x="1379" y="1374"/>
                </a:lnTo>
                <a:lnTo>
                  <a:pt x="1351" y="1401"/>
                </a:lnTo>
                <a:lnTo>
                  <a:pt x="1322" y="1427"/>
                </a:lnTo>
                <a:lnTo>
                  <a:pt x="1291" y="1450"/>
                </a:lnTo>
                <a:lnTo>
                  <a:pt x="1259" y="1473"/>
                </a:lnTo>
                <a:lnTo>
                  <a:pt x="1227" y="1494"/>
                </a:lnTo>
                <a:lnTo>
                  <a:pt x="1193" y="1513"/>
                </a:lnTo>
                <a:lnTo>
                  <a:pt x="1159" y="1531"/>
                </a:lnTo>
                <a:lnTo>
                  <a:pt x="1122" y="1547"/>
                </a:lnTo>
                <a:lnTo>
                  <a:pt x="1086" y="1562"/>
                </a:lnTo>
                <a:lnTo>
                  <a:pt x="1048" y="1574"/>
                </a:lnTo>
                <a:lnTo>
                  <a:pt x="1010" y="1585"/>
                </a:lnTo>
                <a:lnTo>
                  <a:pt x="972" y="1594"/>
                </a:lnTo>
                <a:lnTo>
                  <a:pt x="932" y="1601"/>
                </a:lnTo>
                <a:lnTo>
                  <a:pt x="890" y="1606"/>
                </a:lnTo>
                <a:lnTo>
                  <a:pt x="850" y="1610"/>
                </a:lnTo>
                <a:lnTo>
                  <a:pt x="808" y="1611"/>
                </a:lnTo>
                <a:lnTo>
                  <a:pt x="766" y="1610"/>
                </a:lnTo>
                <a:lnTo>
                  <a:pt x="725" y="1606"/>
                </a:lnTo>
                <a:lnTo>
                  <a:pt x="685" y="1601"/>
                </a:lnTo>
                <a:lnTo>
                  <a:pt x="645" y="1594"/>
                </a:lnTo>
                <a:lnTo>
                  <a:pt x="606" y="1585"/>
                </a:lnTo>
                <a:lnTo>
                  <a:pt x="568" y="1574"/>
                </a:lnTo>
                <a:lnTo>
                  <a:pt x="530" y="1562"/>
                </a:lnTo>
                <a:lnTo>
                  <a:pt x="494" y="1547"/>
                </a:lnTo>
                <a:lnTo>
                  <a:pt x="458" y="1531"/>
                </a:lnTo>
                <a:lnTo>
                  <a:pt x="423" y="1513"/>
                </a:lnTo>
                <a:lnTo>
                  <a:pt x="390" y="1494"/>
                </a:lnTo>
                <a:lnTo>
                  <a:pt x="356" y="1473"/>
                </a:lnTo>
                <a:lnTo>
                  <a:pt x="325" y="1450"/>
                </a:lnTo>
                <a:lnTo>
                  <a:pt x="294" y="1427"/>
                </a:lnTo>
                <a:lnTo>
                  <a:pt x="265" y="1401"/>
                </a:lnTo>
                <a:lnTo>
                  <a:pt x="238" y="1374"/>
                </a:lnTo>
                <a:lnTo>
                  <a:pt x="211" y="1346"/>
                </a:lnTo>
                <a:lnTo>
                  <a:pt x="185" y="1318"/>
                </a:lnTo>
                <a:lnTo>
                  <a:pt x="162" y="1287"/>
                </a:lnTo>
                <a:lnTo>
                  <a:pt x="138" y="1256"/>
                </a:lnTo>
                <a:lnTo>
                  <a:pt x="118" y="1222"/>
                </a:lnTo>
                <a:lnTo>
                  <a:pt x="98" y="1189"/>
                </a:lnTo>
                <a:lnTo>
                  <a:pt x="80" y="1154"/>
                </a:lnTo>
                <a:lnTo>
                  <a:pt x="65" y="1118"/>
                </a:lnTo>
                <a:lnTo>
                  <a:pt x="49" y="1082"/>
                </a:lnTo>
                <a:lnTo>
                  <a:pt x="38" y="1045"/>
                </a:lnTo>
                <a:lnTo>
                  <a:pt x="26" y="1006"/>
                </a:lnTo>
                <a:lnTo>
                  <a:pt x="17" y="968"/>
                </a:lnTo>
                <a:lnTo>
                  <a:pt x="11" y="928"/>
                </a:lnTo>
                <a:lnTo>
                  <a:pt x="5" y="888"/>
                </a:lnTo>
                <a:lnTo>
                  <a:pt x="2" y="847"/>
                </a:lnTo>
                <a:lnTo>
                  <a:pt x="0" y="805"/>
                </a:lnTo>
                <a:lnTo>
                  <a:pt x="2" y="763"/>
                </a:lnTo>
                <a:lnTo>
                  <a:pt x="5" y="723"/>
                </a:lnTo>
                <a:lnTo>
                  <a:pt x="11" y="682"/>
                </a:lnTo>
                <a:lnTo>
                  <a:pt x="17" y="642"/>
                </a:lnTo>
                <a:lnTo>
                  <a:pt x="26" y="603"/>
                </a:lnTo>
                <a:lnTo>
                  <a:pt x="38" y="565"/>
                </a:lnTo>
                <a:lnTo>
                  <a:pt x="49" y="527"/>
                </a:lnTo>
                <a:lnTo>
                  <a:pt x="65" y="491"/>
                </a:lnTo>
                <a:lnTo>
                  <a:pt x="80" y="455"/>
                </a:lnTo>
                <a:lnTo>
                  <a:pt x="98" y="420"/>
                </a:lnTo>
                <a:lnTo>
                  <a:pt x="118" y="387"/>
                </a:lnTo>
                <a:lnTo>
                  <a:pt x="138" y="355"/>
                </a:lnTo>
                <a:lnTo>
                  <a:pt x="162" y="323"/>
                </a:lnTo>
                <a:lnTo>
                  <a:pt x="185" y="292"/>
                </a:lnTo>
                <a:lnTo>
                  <a:pt x="211" y="263"/>
                </a:lnTo>
                <a:lnTo>
                  <a:pt x="238" y="235"/>
                </a:lnTo>
                <a:lnTo>
                  <a:pt x="265" y="208"/>
                </a:lnTo>
                <a:lnTo>
                  <a:pt x="294" y="184"/>
                </a:lnTo>
                <a:lnTo>
                  <a:pt x="325" y="159"/>
                </a:lnTo>
                <a:lnTo>
                  <a:pt x="356" y="137"/>
                </a:lnTo>
                <a:lnTo>
                  <a:pt x="390" y="115"/>
                </a:lnTo>
                <a:lnTo>
                  <a:pt x="423" y="96"/>
                </a:lnTo>
                <a:lnTo>
                  <a:pt x="458" y="78"/>
                </a:lnTo>
                <a:lnTo>
                  <a:pt x="494" y="63"/>
                </a:lnTo>
                <a:lnTo>
                  <a:pt x="530" y="48"/>
                </a:lnTo>
                <a:lnTo>
                  <a:pt x="568" y="36"/>
                </a:lnTo>
                <a:lnTo>
                  <a:pt x="606" y="24"/>
                </a:lnTo>
                <a:lnTo>
                  <a:pt x="645" y="15"/>
                </a:lnTo>
                <a:lnTo>
                  <a:pt x="685" y="9"/>
                </a:lnTo>
                <a:lnTo>
                  <a:pt x="725" y="3"/>
                </a:lnTo>
                <a:lnTo>
                  <a:pt x="766" y="0"/>
                </a:lnTo>
                <a:lnTo>
                  <a:pt x="808" y="0"/>
                </a:lnTo>
                <a:lnTo>
                  <a:pt x="840" y="0"/>
                </a:lnTo>
                <a:lnTo>
                  <a:pt x="871" y="1"/>
                </a:lnTo>
                <a:lnTo>
                  <a:pt x="902" y="5"/>
                </a:lnTo>
                <a:lnTo>
                  <a:pt x="932" y="9"/>
                </a:lnTo>
                <a:lnTo>
                  <a:pt x="962" y="14"/>
                </a:lnTo>
                <a:lnTo>
                  <a:pt x="992" y="20"/>
                </a:lnTo>
                <a:lnTo>
                  <a:pt x="1021" y="28"/>
                </a:lnTo>
                <a:lnTo>
                  <a:pt x="1050" y="36"/>
                </a:lnTo>
                <a:lnTo>
                  <a:pt x="1079" y="45"/>
                </a:lnTo>
                <a:lnTo>
                  <a:pt x="1106" y="56"/>
                </a:lnTo>
                <a:lnTo>
                  <a:pt x="1133" y="66"/>
                </a:lnTo>
                <a:lnTo>
                  <a:pt x="1160" y="79"/>
                </a:lnTo>
                <a:lnTo>
                  <a:pt x="1187" y="92"/>
                </a:lnTo>
                <a:lnTo>
                  <a:pt x="1213" y="108"/>
                </a:lnTo>
                <a:lnTo>
                  <a:pt x="1237" y="122"/>
                </a:lnTo>
                <a:lnTo>
                  <a:pt x="1262" y="139"/>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8" tIns="34299" rIns="68598" bIns="34299" numCol="1" anchor="t" anchorCtr="0" compatLnSpc="1">
            <a:prstTxWarp prst="textNoShape">
              <a:avLst/>
            </a:prstTxWarp>
          </a:bodyPr>
          <a:lstStyle/>
          <a:p>
            <a:endParaRPr lang="en-US" sz="1800"/>
          </a:p>
        </p:txBody>
      </p:sp>
      <p:sp>
        <p:nvSpPr>
          <p:cNvPr id="22" name="Freeform 21"/>
          <p:cNvSpPr>
            <a:spLocks/>
          </p:cNvSpPr>
          <p:nvPr/>
        </p:nvSpPr>
        <p:spPr bwMode="auto">
          <a:xfrm rot="325656">
            <a:off x="3790634" y="1222832"/>
            <a:ext cx="841248" cy="843288"/>
          </a:xfrm>
          <a:custGeom>
            <a:avLst/>
            <a:gdLst>
              <a:gd name="T0" fmla="*/ 1210 w 1613"/>
              <a:gd name="T1" fmla="*/ 1503 h 1611"/>
              <a:gd name="T2" fmla="*/ 1131 w 1613"/>
              <a:gd name="T3" fmla="*/ 1543 h 1611"/>
              <a:gd name="T4" fmla="*/ 1049 w 1613"/>
              <a:gd name="T5" fmla="*/ 1575 h 1611"/>
              <a:gd name="T6" fmla="*/ 961 w 1613"/>
              <a:gd name="T7" fmla="*/ 1597 h 1611"/>
              <a:gd name="T8" fmla="*/ 869 w 1613"/>
              <a:gd name="T9" fmla="*/ 1609 h 1611"/>
              <a:gd name="T10" fmla="*/ 765 w 1613"/>
              <a:gd name="T11" fmla="*/ 1610 h 1611"/>
              <a:gd name="T12" fmla="*/ 644 w 1613"/>
              <a:gd name="T13" fmla="*/ 1595 h 1611"/>
              <a:gd name="T14" fmla="*/ 529 w 1613"/>
              <a:gd name="T15" fmla="*/ 1562 h 1611"/>
              <a:gd name="T16" fmla="*/ 422 w 1613"/>
              <a:gd name="T17" fmla="*/ 1515 h 1611"/>
              <a:gd name="T18" fmla="*/ 324 w 1613"/>
              <a:gd name="T19" fmla="*/ 1452 h 1611"/>
              <a:gd name="T20" fmla="*/ 236 w 1613"/>
              <a:gd name="T21" fmla="*/ 1376 h 1611"/>
              <a:gd name="T22" fmla="*/ 160 w 1613"/>
              <a:gd name="T23" fmla="*/ 1288 h 1611"/>
              <a:gd name="T24" fmla="*/ 97 w 1613"/>
              <a:gd name="T25" fmla="*/ 1190 h 1611"/>
              <a:gd name="T26" fmla="*/ 49 w 1613"/>
              <a:gd name="T27" fmla="*/ 1082 h 1611"/>
              <a:gd name="T28" fmla="*/ 15 w 1613"/>
              <a:gd name="T29" fmla="*/ 968 h 1611"/>
              <a:gd name="T30" fmla="*/ 1 w 1613"/>
              <a:gd name="T31" fmla="*/ 847 h 1611"/>
              <a:gd name="T32" fmla="*/ 4 w 1613"/>
              <a:gd name="T33" fmla="*/ 723 h 1611"/>
              <a:gd name="T34" fmla="*/ 24 w 1613"/>
              <a:gd name="T35" fmla="*/ 605 h 1611"/>
              <a:gd name="T36" fmla="*/ 63 w 1613"/>
              <a:gd name="T37" fmla="*/ 493 h 1611"/>
              <a:gd name="T38" fmla="*/ 116 w 1613"/>
              <a:gd name="T39" fmla="*/ 388 h 1611"/>
              <a:gd name="T40" fmla="*/ 184 w 1613"/>
              <a:gd name="T41" fmla="*/ 293 h 1611"/>
              <a:gd name="T42" fmla="*/ 264 w 1613"/>
              <a:gd name="T43" fmla="*/ 209 h 1611"/>
              <a:gd name="T44" fmla="*/ 356 w 1613"/>
              <a:gd name="T45" fmla="*/ 137 h 1611"/>
              <a:gd name="T46" fmla="*/ 456 w 1613"/>
              <a:gd name="T47" fmla="*/ 79 h 1611"/>
              <a:gd name="T48" fmla="*/ 566 w 1613"/>
              <a:gd name="T49" fmla="*/ 37 h 1611"/>
              <a:gd name="T50" fmla="*/ 683 w 1613"/>
              <a:gd name="T51" fmla="*/ 10 h 1611"/>
              <a:gd name="T52" fmla="*/ 806 w 1613"/>
              <a:gd name="T53" fmla="*/ 0 h 1611"/>
              <a:gd name="T54" fmla="*/ 930 w 1613"/>
              <a:gd name="T55" fmla="*/ 10 h 1611"/>
              <a:gd name="T56" fmla="*/ 1047 w 1613"/>
              <a:gd name="T57" fmla="*/ 37 h 1611"/>
              <a:gd name="T58" fmla="*/ 1157 w 1613"/>
              <a:gd name="T59" fmla="*/ 79 h 1611"/>
              <a:gd name="T60" fmla="*/ 1257 w 1613"/>
              <a:gd name="T61" fmla="*/ 137 h 1611"/>
              <a:gd name="T62" fmla="*/ 1349 w 1613"/>
              <a:gd name="T63" fmla="*/ 209 h 1611"/>
              <a:gd name="T64" fmla="*/ 1429 w 1613"/>
              <a:gd name="T65" fmla="*/ 293 h 1611"/>
              <a:gd name="T66" fmla="*/ 1497 w 1613"/>
              <a:gd name="T67" fmla="*/ 388 h 1611"/>
              <a:gd name="T68" fmla="*/ 1550 w 1613"/>
              <a:gd name="T69" fmla="*/ 493 h 1611"/>
              <a:gd name="T70" fmla="*/ 1589 w 1613"/>
              <a:gd name="T71" fmla="*/ 605 h 1611"/>
              <a:gd name="T72" fmla="*/ 1610 w 1613"/>
              <a:gd name="T73" fmla="*/ 723 h 1611"/>
              <a:gd name="T74" fmla="*/ 1613 w 1613"/>
              <a:gd name="T75" fmla="*/ 832 h 1611"/>
              <a:gd name="T76" fmla="*/ 1607 w 1613"/>
              <a:gd name="T77" fmla="*/ 911 h 1611"/>
              <a:gd name="T78" fmla="*/ 1593 w 1613"/>
              <a:gd name="T79" fmla="*/ 988 h 1611"/>
              <a:gd name="T80" fmla="*/ 1572 w 1613"/>
              <a:gd name="T81" fmla="*/ 1062 h 1611"/>
              <a:gd name="T82" fmla="*/ 1544 w 1613"/>
              <a:gd name="T83" fmla="*/ 1134 h 1611"/>
              <a:gd name="T84" fmla="*/ 1510 w 1613"/>
              <a:gd name="T85" fmla="*/ 1201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3" h="1611">
                <a:moveTo>
                  <a:pt x="1260" y="1472"/>
                </a:moveTo>
                <a:lnTo>
                  <a:pt x="1236" y="1489"/>
                </a:lnTo>
                <a:lnTo>
                  <a:pt x="1210" y="1503"/>
                </a:lnTo>
                <a:lnTo>
                  <a:pt x="1184" y="1517"/>
                </a:lnTo>
                <a:lnTo>
                  <a:pt x="1158" y="1531"/>
                </a:lnTo>
                <a:lnTo>
                  <a:pt x="1131" y="1543"/>
                </a:lnTo>
                <a:lnTo>
                  <a:pt x="1104" y="1555"/>
                </a:lnTo>
                <a:lnTo>
                  <a:pt x="1076" y="1565"/>
                </a:lnTo>
                <a:lnTo>
                  <a:pt x="1049" y="1575"/>
                </a:lnTo>
                <a:lnTo>
                  <a:pt x="1019" y="1583"/>
                </a:lnTo>
                <a:lnTo>
                  <a:pt x="990" y="1591"/>
                </a:lnTo>
                <a:lnTo>
                  <a:pt x="961" y="1597"/>
                </a:lnTo>
                <a:lnTo>
                  <a:pt x="930" y="1602"/>
                </a:lnTo>
                <a:lnTo>
                  <a:pt x="900" y="1606"/>
                </a:lnTo>
                <a:lnTo>
                  <a:pt x="869" y="1609"/>
                </a:lnTo>
                <a:lnTo>
                  <a:pt x="838" y="1611"/>
                </a:lnTo>
                <a:lnTo>
                  <a:pt x="806" y="1611"/>
                </a:lnTo>
                <a:lnTo>
                  <a:pt x="765" y="1610"/>
                </a:lnTo>
                <a:lnTo>
                  <a:pt x="725" y="1607"/>
                </a:lnTo>
                <a:lnTo>
                  <a:pt x="683" y="1602"/>
                </a:lnTo>
                <a:lnTo>
                  <a:pt x="644" y="1595"/>
                </a:lnTo>
                <a:lnTo>
                  <a:pt x="605" y="1586"/>
                </a:lnTo>
                <a:lnTo>
                  <a:pt x="566" y="1575"/>
                </a:lnTo>
                <a:lnTo>
                  <a:pt x="529" y="1562"/>
                </a:lnTo>
                <a:lnTo>
                  <a:pt x="493" y="1548"/>
                </a:lnTo>
                <a:lnTo>
                  <a:pt x="456" y="1531"/>
                </a:lnTo>
                <a:lnTo>
                  <a:pt x="422" y="1515"/>
                </a:lnTo>
                <a:lnTo>
                  <a:pt x="388" y="1494"/>
                </a:lnTo>
                <a:lnTo>
                  <a:pt x="356" y="1474"/>
                </a:lnTo>
                <a:lnTo>
                  <a:pt x="324" y="1452"/>
                </a:lnTo>
                <a:lnTo>
                  <a:pt x="293" y="1427"/>
                </a:lnTo>
                <a:lnTo>
                  <a:pt x="264" y="1401"/>
                </a:lnTo>
                <a:lnTo>
                  <a:pt x="236" y="1376"/>
                </a:lnTo>
                <a:lnTo>
                  <a:pt x="209" y="1347"/>
                </a:lnTo>
                <a:lnTo>
                  <a:pt x="184" y="1318"/>
                </a:lnTo>
                <a:lnTo>
                  <a:pt x="160" y="1288"/>
                </a:lnTo>
                <a:lnTo>
                  <a:pt x="138" y="1256"/>
                </a:lnTo>
                <a:lnTo>
                  <a:pt x="116" y="1224"/>
                </a:lnTo>
                <a:lnTo>
                  <a:pt x="97" y="1190"/>
                </a:lnTo>
                <a:lnTo>
                  <a:pt x="79" y="1156"/>
                </a:lnTo>
                <a:lnTo>
                  <a:pt x="63" y="1120"/>
                </a:lnTo>
                <a:lnTo>
                  <a:pt x="49" y="1082"/>
                </a:lnTo>
                <a:lnTo>
                  <a:pt x="36" y="1045"/>
                </a:lnTo>
                <a:lnTo>
                  <a:pt x="24" y="1008"/>
                </a:lnTo>
                <a:lnTo>
                  <a:pt x="15" y="968"/>
                </a:lnTo>
                <a:lnTo>
                  <a:pt x="9" y="929"/>
                </a:lnTo>
                <a:lnTo>
                  <a:pt x="4" y="888"/>
                </a:lnTo>
                <a:lnTo>
                  <a:pt x="1" y="847"/>
                </a:lnTo>
                <a:lnTo>
                  <a:pt x="0" y="805"/>
                </a:lnTo>
                <a:lnTo>
                  <a:pt x="1" y="764"/>
                </a:lnTo>
                <a:lnTo>
                  <a:pt x="4" y="723"/>
                </a:lnTo>
                <a:lnTo>
                  <a:pt x="9" y="683"/>
                </a:lnTo>
                <a:lnTo>
                  <a:pt x="15" y="643"/>
                </a:lnTo>
                <a:lnTo>
                  <a:pt x="24" y="605"/>
                </a:lnTo>
                <a:lnTo>
                  <a:pt x="36" y="566"/>
                </a:lnTo>
                <a:lnTo>
                  <a:pt x="49" y="529"/>
                </a:lnTo>
                <a:lnTo>
                  <a:pt x="63" y="493"/>
                </a:lnTo>
                <a:lnTo>
                  <a:pt x="79" y="457"/>
                </a:lnTo>
                <a:lnTo>
                  <a:pt x="97" y="422"/>
                </a:lnTo>
                <a:lnTo>
                  <a:pt x="116" y="388"/>
                </a:lnTo>
                <a:lnTo>
                  <a:pt x="138" y="355"/>
                </a:lnTo>
                <a:lnTo>
                  <a:pt x="160" y="324"/>
                </a:lnTo>
                <a:lnTo>
                  <a:pt x="184" y="293"/>
                </a:lnTo>
                <a:lnTo>
                  <a:pt x="209" y="263"/>
                </a:lnTo>
                <a:lnTo>
                  <a:pt x="236" y="236"/>
                </a:lnTo>
                <a:lnTo>
                  <a:pt x="264" y="209"/>
                </a:lnTo>
                <a:lnTo>
                  <a:pt x="293" y="184"/>
                </a:lnTo>
                <a:lnTo>
                  <a:pt x="324" y="161"/>
                </a:lnTo>
                <a:lnTo>
                  <a:pt x="356" y="137"/>
                </a:lnTo>
                <a:lnTo>
                  <a:pt x="388" y="117"/>
                </a:lnTo>
                <a:lnTo>
                  <a:pt x="422" y="97"/>
                </a:lnTo>
                <a:lnTo>
                  <a:pt x="456" y="79"/>
                </a:lnTo>
                <a:lnTo>
                  <a:pt x="493" y="64"/>
                </a:lnTo>
                <a:lnTo>
                  <a:pt x="529" y="49"/>
                </a:lnTo>
                <a:lnTo>
                  <a:pt x="566" y="37"/>
                </a:lnTo>
                <a:lnTo>
                  <a:pt x="605" y="25"/>
                </a:lnTo>
                <a:lnTo>
                  <a:pt x="644" y="16"/>
                </a:lnTo>
                <a:lnTo>
                  <a:pt x="683" y="10"/>
                </a:lnTo>
                <a:lnTo>
                  <a:pt x="725" y="5"/>
                </a:lnTo>
                <a:lnTo>
                  <a:pt x="765" y="1"/>
                </a:lnTo>
                <a:lnTo>
                  <a:pt x="806" y="0"/>
                </a:lnTo>
                <a:lnTo>
                  <a:pt x="849" y="1"/>
                </a:lnTo>
                <a:lnTo>
                  <a:pt x="889" y="5"/>
                </a:lnTo>
                <a:lnTo>
                  <a:pt x="930" y="10"/>
                </a:lnTo>
                <a:lnTo>
                  <a:pt x="970" y="16"/>
                </a:lnTo>
                <a:lnTo>
                  <a:pt x="1009" y="25"/>
                </a:lnTo>
                <a:lnTo>
                  <a:pt x="1047" y="37"/>
                </a:lnTo>
                <a:lnTo>
                  <a:pt x="1085" y="49"/>
                </a:lnTo>
                <a:lnTo>
                  <a:pt x="1121" y="64"/>
                </a:lnTo>
                <a:lnTo>
                  <a:pt x="1157" y="79"/>
                </a:lnTo>
                <a:lnTo>
                  <a:pt x="1192" y="97"/>
                </a:lnTo>
                <a:lnTo>
                  <a:pt x="1225" y="117"/>
                </a:lnTo>
                <a:lnTo>
                  <a:pt x="1257" y="137"/>
                </a:lnTo>
                <a:lnTo>
                  <a:pt x="1290" y="161"/>
                </a:lnTo>
                <a:lnTo>
                  <a:pt x="1321" y="184"/>
                </a:lnTo>
                <a:lnTo>
                  <a:pt x="1349" y="209"/>
                </a:lnTo>
                <a:lnTo>
                  <a:pt x="1377" y="236"/>
                </a:lnTo>
                <a:lnTo>
                  <a:pt x="1404" y="263"/>
                </a:lnTo>
                <a:lnTo>
                  <a:pt x="1429" y="293"/>
                </a:lnTo>
                <a:lnTo>
                  <a:pt x="1454" y="324"/>
                </a:lnTo>
                <a:lnTo>
                  <a:pt x="1475" y="355"/>
                </a:lnTo>
                <a:lnTo>
                  <a:pt x="1497" y="388"/>
                </a:lnTo>
                <a:lnTo>
                  <a:pt x="1517" y="422"/>
                </a:lnTo>
                <a:lnTo>
                  <a:pt x="1535" y="457"/>
                </a:lnTo>
                <a:lnTo>
                  <a:pt x="1550" y="493"/>
                </a:lnTo>
                <a:lnTo>
                  <a:pt x="1564" y="529"/>
                </a:lnTo>
                <a:lnTo>
                  <a:pt x="1577" y="566"/>
                </a:lnTo>
                <a:lnTo>
                  <a:pt x="1589" y="605"/>
                </a:lnTo>
                <a:lnTo>
                  <a:pt x="1598" y="643"/>
                </a:lnTo>
                <a:lnTo>
                  <a:pt x="1604" y="683"/>
                </a:lnTo>
                <a:lnTo>
                  <a:pt x="1610" y="723"/>
                </a:lnTo>
                <a:lnTo>
                  <a:pt x="1612" y="764"/>
                </a:lnTo>
                <a:lnTo>
                  <a:pt x="1613" y="805"/>
                </a:lnTo>
                <a:lnTo>
                  <a:pt x="1613" y="832"/>
                </a:lnTo>
                <a:lnTo>
                  <a:pt x="1612" y="860"/>
                </a:lnTo>
                <a:lnTo>
                  <a:pt x="1610" y="885"/>
                </a:lnTo>
                <a:lnTo>
                  <a:pt x="1607" y="911"/>
                </a:lnTo>
                <a:lnTo>
                  <a:pt x="1603" y="938"/>
                </a:lnTo>
                <a:lnTo>
                  <a:pt x="1598" y="962"/>
                </a:lnTo>
                <a:lnTo>
                  <a:pt x="1593" y="988"/>
                </a:lnTo>
                <a:lnTo>
                  <a:pt x="1586" y="1013"/>
                </a:lnTo>
                <a:lnTo>
                  <a:pt x="1580" y="1038"/>
                </a:lnTo>
                <a:lnTo>
                  <a:pt x="1572" y="1062"/>
                </a:lnTo>
                <a:lnTo>
                  <a:pt x="1563" y="1086"/>
                </a:lnTo>
                <a:lnTo>
                  <a:pt x="1554" y="1109"/>
                </a:lnTo>
                <a:lnTo>
                  <a:pt x="1544" y="1134"/>
                </a:lnTo>
                <a:lnTo>
                  <a:pt x="1533" y="1156"/>
                </a:lnTo>
                <a:lnTo>
                  <a:pt x="1522" y="1179"/>
                </a:lnTo>
                <a:lnTo>
                  <a:pt x="1510" y="1201"/>
                </a:lnTo>
              </a:path>
            </a:pathLst>
          </a:custGeom>
          <a:noFill/>
          <a:ln w="1270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8" tIns="34299" rIns="68598" bIns="34299" numCol="1" anchor="t" anchorCtr="0" compatLnSpc="1">
            <a:prstTxWarp prst="textNoShape">
              <a:avLst/>
            </a:prstTxWarp>
          </a:bodyPr>
          <a:lstStyle/>
          <a:p>
            <a:endParaRPr lang="en-US" sz="1800"/>
          </a:p>
        </p:txBody>
      </p:sp>
      <p:sp>
        <p:nvSpPr>
          <p:cNvPr id="24" name="TextBox 23">
            <a:extLst>
              <a:ext uri="{FF2B5EF4-FFF2-40B4-BE49-F238E27FC236}">
                <a16:creationId xmlns:a16="http://schemas.microsoft.com/office/drawing/2014/main" id="{1630ECD7-7E7A-414C-9997-2ADB79687AB3}"/>
              </a:ext>
            </a:extLst>
          </p:cNvPr>
          <p:cNvSpPr txBox="1">
            <a:spLocks/>
          </p:cNvSpPr>
          <p:nvPr/>
        </p:nvSpPr>
        <p:spPr>
          <a:xfrm>
            <a:off x="4530659" y="3516056"/>
            <a:ext cx="1233315" cy="492443"/>
          </a:xfrm>
          <a:prstGeom prst="rect">
            <a:avLst/>
          </a:prstGeom>
          <a:noFill/>
        </p:spPr>
        <p:txBody>
          <a:bodyPr wrap="square" lIns="0" tIns="0" rIns="0" bIns="0" rtlCol="0" anchor="b">
            <a:spAutoFit/>
          </a:bodyPr>
          <a:lstStyle/>
          <a:p>
            <a:pPr algn="ctr"/>
            <a:r>
              <a:rPr lang="en-US" sz="1600" b="1" kern="0">
                <a:solidFill>
                  <a:schemeClr val="bg1"/>
                </a:solidFill>
                <a:latin typeface="Arial" pitchFamily="34" charset="0"/>
                <a:cs typeface="Arial" pitchFamily="34" charset="0"/>
              </a:rPr>
              <a:t>Needs Assessment</a:t>
            </a:r>
          </a:p>
        </p:txBody>
      </p:sp>
      <p:grpSp>
        <p:nvGrpSpPr>
          <p:cNvPr id="25" name="Group 24"/>
          <p:cNvGrpSpPr/>
          <p:nvPr/>
        </p:nvGrpSpPr>
        <p:grpSpPr>
          <a:xfrm>
            <a:off x="4940383" y="2812650"/>
            <a:ext cx="514842" cy="559384"/>
            <a:chOff x="4989700" y="3168686"/>
            <a:chExt cx="588997" cy="621233"/>
          </a:xfrm>
          <a:solidFill>
            <a:schemeClr val="bg1"/>
          </a:solidFill>
        </p:grpSpPr>
        <p:sp>
          <p:nvSpPr>
            <p:cNvPr id="26" name="Freeform 126"/>
            <p:cNvSpPr>
              <a:spLocks/>
            </p:cNvSpPr>
            <p:nvPr/>
          </p:nvSpPr>
          <p:spPr bwMode="auto">
            <a:xfrm rot="23651">
              <a:off x="4989700" y="3168686"/>
              <a:ext cx="440920" cy="56760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27"/>
            <p:cNvSpPr>
              <a:spLocks/>
            </p:cNvSpPr>
            <p:nvPr/>
          </p:nvSpPr>
          <p:spPr bwMode="auto">
            <a:xfrm rot="23651">
              <a:off x="5077215" y="3292563"/>
              <a:ext cx="270493" cy="53322"/>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8"/>
            <p:cNvSpPr>
              <a:spLocks/>
            </p:cNvSpPr>
            <p:nvPr/>
          </p:nvSpPr>
          <p:spPr bwMode="auto">
            <a:xfrm rot="23651">
              <a:off x="5076185" y="3381980"/>
              <a:ext cx="270493" cy="5504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29"/>
            <p:cNvSpPr>
              <a:spLocks/>
            </p:cNvSpPr>
            <p:nvPr/>
          </p:nvSpPr>
          <p:spPr bwMode="auto">
            <a:xfrm rot="23651">
              <a:off x="5075165" y="3471399"/>
              <a:ext cx="270493" cy="5504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30"/>
            <p:cNvSpPr>
              <a:spLocks/>
            </p:cNvSpPr>
            <p:nvPr/>
          </p:nvSpPr>
          <p:spPr bwMode="auto">
            <a:xfrm rot="23651">
              <a:off x="5074170" y="3558988"/>
              <a:ext cx="151664" cy="51601"/>
            </a:xfrm>
            <a:custGeom>
              <a:avLst/>
              <a:gdLst>
                <a:gd name="T0" fmla="*/ 16 w 97"/>
                <a:gd name="T1" fmla="*/ 0 h 30"/>
                <a:gd name="T2" fmla="*/ 97 w 97"/>
                <a:gd name="T3" fmla="*/ 0 h 30"/>
                <a:gd name="T4" fmla="*/ 90 w 97"/>
                <a:gd name="T5" fmla="*/ 3 h 30"/>
                <a:gd name="T6" fmla="*/ 84 w 97"/>
                <a:gd name="T7" fmla="*/ 8 h 30"/>
                <a:gd name="T8" fmla="*/ 79 w 97"/>
                <a:gd name="T9" fmla="*/ 13 h 30"/>
                <a:gd name="T10" fmla="*/ 75 w 97"/>
                <a:gd name="T11" fmla="*/ 19 h 30"/>
                <a:gd name="T12" fmla="*/ 71 w 97"/>
                <a:gd name="T13" fmla="*/ 26 h 30"/>
                <a:gd name="T14" fmla="*/ 70 w 97"/>
                <a:gd name="T15" fmla="*/ 30 h 30"/>
                <a:gd name="T16" fmla="*/ 16 w 97"/>
                <a:gd name="T17" fmla="*/ 30 h 30"/>
                <a:gd name="T18" fmla="*/ 11 w 97"/>
                <a:gd name="T19" fmla="*/ 30 h 30"/>
                <a:gd name="T20" fmla="*/ 6 w 97"/>
                <a:gd name="T21" fmla="*/ 29 h 30"/>
                <a:gd name="T22" fmla="*/ 3 w 97"/>
                <a:gd name="T23" fmla="*/ 24 h 30"/>
                <a:gd name="T24" fmla="*/ 2 w 97"/>
                <a:gd name="T25" fmla="*/ 21 h 30"/>
                <a:gd name="T26" fmla="*/ 0 w 97"/>
                <a:gd name="T27" fmla="*/ 16 h 30"/>
                <a:gd name="T28" fmla="*/ 2 w 97"/>
                <a:gd name="T29" fmla="*/ 11 h 30"/>
                <a:gd name="T30" fmla="*/ 3 w 97"/>
                <a:gd name="T31" fmla="*/ 7 h 30"/>
                <a:gd name="T32" fmla="*/ 6 w 97"/>
                <a:gd name="T33" fmla="*/ 3 h 30"/>
                <a:gd name="T34" fmla="*/ 11 w 97"/>
                <a:gd name="T35" fmla="*/ 0 h 30"/>
                <a:gd name="T36" fmla="*/ 16 w 97"/>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30">
                  <a:moveTo>
                    <a:pt x="16" y="0"/>
                  </a:moveTo>
                  <a:lnTo>
                    <a:pt x="97" y="0"/>
                  </a:lnTo>
                  <a:lnTo>
                    <a:pt x="90" y="3"/>
                  </a:lnTo>
                  <a:lnTo>
                    <a:pt x="84" y="8"/>
                  </a:lnTo>
                  <a:lnTo>
                    <a:pt x="79" y="13"/>
                  </a:lnTo>
                  <a:lnTo>
                    <a:pt x="75" y="19"/>
                  </a:lnTo>
                  <a:lnTo>
                    <a:pt x="71" y="26"/>
                  </a:lnTo>
                  <a:lnTo>
                    <a:pt x="70" y="30"/>
                  </a:lnTo>
                  <a:lnTo>
                    <a:pt x="16" y="30"/>
                  </a:lnTo>
                  <a:lnTo>
                    <a:pt x="11" y="30"/>
                  </a:lnTo>
                  <a:lnTo>
                    <a:pt x="6" y="29"/>
                  </a:lnTo>
                  <a:lnTo>
                    <a:pt x="3" y="24"/>
                  </a:lnTo>
                  <a:lnTo>
                    <a:pt x="2" y="21"/>
                  </a:lnTo>
                  <a:lnTo>
                    <a:pt x="0" y="16"/>
                  </a:lnTo>
                  <a:lnTo>
                    <a:pt x="2" y="11"/>
                  </a:lnTo>
                  <a:lnTo>
                    <a:pt x="3" y="7"/>
                  </a:lnTo>
                  <a:lnTo>
                    <a:pt x="6" y="3"/>
                  </a:lnTo>
                  <a:lnTo>
                    <a:pt x="11"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32"/>
            <p:cNvSpPr>
              <a:spLocks/>
            </p:cNvSpPr>
            <p:nvPr/>
          </p:nvSpPr>
          <p:spPr bwMode="auto">
            <a:xfrm rot="23651">
              <a:off x="5220644" y="3478596"/>
              <a:ext cx="358053" cy="311323"/>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 name="Freeform 31"/>
          <p:cNvSpPr>
            <a:spLocks noEditPoints="1"/>
          </p:cNvSpPr>
          <p:nvPr/>
        </p:nvSpPr>
        <p:spPr bwMode="auto">
          <a:xfrm>
            <a:off x="6775940" y="2736380"/>
            <a:ext cx="488353" cy="337883"/>
          </a:xfrm>
          <a:custGeom>
            <a:avLst/>
            <a:gdLst>
              <a:gd name="T0" fmla="*/ 92 w 508"/>
              <a:gd name="T1" fmla="*/ 27 h 382"/>
              <a:gd name="T2" fmla="*/ 82 w 508"/>
              <a:gd name="T3" fmla="*/ 41 h 382"/>
              <a:gd name="T4" fmla="*/ 74 w 508"/>
              <a:gd name="T5" fmla="*/ 52 h 382"/>
              <a:gd name="T6" fmla="*/ 50 w 508"/>
              <a:gd name="T7" fmla="*/ 66 h 382"/>
              <a:gd name="T8" fmla="*/ 30 w 508"/>
              <a:gd name="T9" fmla="*/ 66 h 382"/>
              <a:gd name="T10" fmla="*/ 26 w 508"/>
              <a:gd name="T11" fmla="*/ 71 h 382"/>
              <a:gd name="T12" fmla="*/ 26 w 508"/>
              <a:gd name="T13" fmla="*/ 298 h 382"/>
              <a:gd name="T14" fmla="*/ 26 w 508"/>
              <a:gd name="T15" fmla="*/ 300 h 382"/>
              <a:gd name="T16" fmla="*/ 28 w 508"/>
              <a:gd name="T17" fmla="*/ 298 h 382"/>
              <a:gd name="T18" fmla="*/ 61 w 508"/>
              <a:gd name="T19" fmla="*/ 110 h 382"/>
              <a:gd name="T20" fmla="*/ 67 w 508"/>
              <a:gd name="T21" fmla="*/ 98 h 382"/>
              <a:gd name="T22" fmla="*/ 78 w 508"/>
              <a:gd name="T23" fmla="*/ 92 h 382"/>
              <a:gd name="T24" fmla="*/ 432 w 508"/>
              <a:gd name="T25" fmla="*/ 90 h 382"/>
              <a:gd name="T26" fmla="*/ 434 w 508"/>
              <a:gd name="T27" fmla="*/ 89 h 382"/>
              <a:gd name="T28" fmla="*/ 434 w 508"/>
              <a:gd name="T29" fmla="*/ 85 h 382"/>
              <a:gd name="T30" fmla="*/ 434 w 508"/>
              <a:gd name="T31" fmla="*/ 69 h 382"/>
              <a:gd name="T32" fmla="*/ 428 w 508"/>
              <a:gd name="T33" fmla="*/ 66 h 382"/>
              <a:gd name="T34" fmla="*/ 192 w 508"/>
              <a:gd name="T35" fmla="*/ 66 h 382"/>
              <a:gd name="T36" fmla="*/ 182 w 508"/>
              <a:gd name="T37" fmla="*/ 60 h 382"/>
              <a:gd name="T38" fmla="*/ 174 w 508"/>
              <a:gd name="T39" fmla="*/ 50 h 382"/>
              <a:gd name="T40" fmla="*/ 169 w 508"/>
              <a:gd name="T41" fmla="*/ 42 h 382"/>
              <a:gd name="T42" fmla="*/ 165 w 508"/>
              <a:gd name="T43" fmla="*/ 33 h 382"/>
              <a:gd name="T44" fmla="*/ 157 w 508"/>
              <a:gd name="T45" fmla="*/ 27 h 382"/>
              <a:gd name="T46" fmla="*/ 153 w 508"/>
              <a:gd name="T47" fmla="*/ 27 h 382"/>
              <a:gd name="T48" fmla="*/ 96 w 508"/>
              <a:gd name="T49" fmla="*/ 0 h 382"/>
              <a:gd name="T50" fmla="*/ 167 w 508"/>
              <a:gd name="T51" fmla="*/ 2 h 382"/>
              <a:gd name="T52" fmla="*/ 192 w 508"/>
              <a:gd name="T53" fmla="*/ 27 h 382"/>
              <a:gd name="T54" fmla="*/ 195 w 508"/>
              <a:gd name="T55" fmla="*/ 35 h 382"/>
              <a:gd name="T56" fmla="*/ 199 w 508"/>
              <a:gd name="T57" fmla="*/ 39 h 382"/>
              <a:gd name="T58" fmla="*/ 445 w 508"/>
              <a:gd name="T59" fmla="*/ 42 h 382"/>
              <a:gd name="T60" fmla="*/ 460 w 508"/>
              <a:gd name="T61" fmla="*/ 71 h 382"/>
              <a:gd name="T62" fmla="*/ 460 w 508"/>
              <a:gd name="T63" fmla="*/ 87 h 382"/>
              <a:gd name="T64" fmla="*/ 462 w 508"/>
              <a:gd name="T65" fmla="*/ 90 h 382"/>
              <a:gd name="T66" fmla="*/ 491 w 508"/>
              <a:gd name="T67" fmla="*/ 90 h 382"/>
              <a:gd name="T68" fmla="*/ 503 w 508"/>
              <a:gd name="T69" fmla="*/ 94 h 382"/>
              <a:gd name="T70" fmla="*/ 508 w 508"/>
              <a:gd name="T71" fmla="*/ 104 h 382"/>
              <a:gd name="T72" fmla="*/ 462 w 508"/>
              <a:gd name="T73" fmla="*/ 363 h 382"/>
              <a:gd name="T74" fmla="*/ 457 w 508"/>
              <a:gd name="T75" fmla="*/ 375 h 382"/>
              <a:gd name="T76" fmla="*/ 445 w 508"/>
              <a:gd name="T77" fmla="*/ 382 h 382"/>
              <a:gd name="T78" fmla="*/ 32 w 508"/>
              <a:gd name="T79" fmla="*/ 382 h 382"/>
              <a:gd name="T80" fmla="*/ 13 w 508"/>
              <a:gd name="T81" fmla="*/ 377 h 382"/>
              <a:gd name="T82" fmla="*/ 0 w 508"/>
              <a:gd name="T83" fmla="*/ 350 h 382"/>
              <a:gd name="T84" fmla="*/ 3 w 508"/>
              <a:gd name="T85" fmla="*/ 56 h 382"/>
              <a:gd name="T86" fmla="*/ 32 w 508"/>
              <a:gd name="T87" fmla="*/ 39 h 382"/>
              <a:gd name="T88" fmla="*/ 53 w 508"/>
              <a:gd name="T89" fmla="*/ 37 h 382"/>
              <a:gd name="T90" fmla="*/ 59 w 508"/>
              <a:gd name="T91" fmla="*/ 29 h 382"/>
              <a:gd name="T92" fmla="*/ 71 w 508"/>
              <a:gd name="T93" fmla="*/ 12 h 382"/>
              <a:gd name="T94" fmla="*/ 96 w 508"/>
              <a:gd name="T95"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8" h="382">
                <a:moveTo>
                  <a:pt x="98" y="27"/>
                </a:moveTo>
                <a:lnTo>
                  <a:pt x="92" y="27"/>
                </a:lnTo>
                <a:lnTo>
                  <a:pt x="88" y="33"/>
                </a:lnTo>
                <a:lnTo>
                  <a:pt x="82" y="41"/>
                </a:lnTo>
                <a:lnTo>
                  <a:pt x="80" y="42"/>
                </a:lnTo>
                <a:lnTo>
                  <a:pt x="74" y="52"/>
                </a:lnTo>
                <a:lnTo>
                  <a:pt x="65" y="62"/>
                </a:lnTo>
                <a:lnTo>
                  <a:pt x="50" y="66"/>
                </a:lnTo>
                <a:lnTo>
                  <a:pt x="32" y="66"/>
                </a:lnTo>
                <a:lnTo>
                  <a:pt x="30" y="66"/>
                </a:lnTo>
                <a:lnTo>
                  <a:pt x="26" y="69"/>
                </a:lnTo>
                <a:lnTo>
                  <a:pt x="26" y="71"/>
                </a:lnTo>
                <a:lnTo>
                  <a:pt x="26" y="292"/>
                </a:lnTo>
                <a:lnTo>
                  <a:pt x="26" y="298"/>
                </a:lnTo>
                <a:lnTo>
                  <a:pt x="26" y="300"/>
                </a:lnTo>
                <a:lnTo>
                  <a:pt x="26" y="300"/>
                </a:lnTo>
                <a:lnTo>
                  <a:pt x="28" y="300"/>
                </a:lnTo>
                <a:lnTo>
                  <a:pt x="28" y="298"/>
                </a:lnTo>
                <a:lnTo>
                  <a:pt x="28" y="298"/>
                </a:lnTo>
                <a:lnTo>
                  <a:pt x="61" y="110"/>
                </a:lnTo>
                <a:lnTo>
                  <a:pt x="63" y="104"/>
                </a:lnTo>
                <a:lnTo>
                  <a:pt x="67" y="98"/>
                </a:lnTo>
                <a:lnTo>
                  <a:pt x="73" y="94"/>
                </a:lnTo>
                <a:lnTo>
                  <a:pt x="78" y="92"/>
                </a:lnTo>
                <a:lnTo>
                  <a:pt x="84" y="90"/>
                </a:lnTo>
                <a:lnTo>
                  <a:pt x="432" y="90"/>
                </a:lnTo>
                <a:lnTo>
                  <a:pt x="434" y="90"/>
                </a:lnTo>
                <a:lnTo>
                  <a:pt x="434" y="89"/>
                </a:lnTo>
                <a:lnTo>
                  <a:pt x="434" y="87"/>
                </a:lnTo>
                <a:lnTo>
                  <a:pt x="434" y="85"/>
                </a:lnTo>
                <a:lnTo>
                  <a:pt x="434" y="71"/>
                </a:lnTo>
                <a:lnTo>
                  <a:pt x="434" y="69"/>
                </a:lnTo>
                <a:lnTo>
                  <a:pt x="430" y="66"/>
                </a:lnTo>
                <a:lnTo>
                  <a:pt x="428" y="66"/>
                </a:lnTo>
                <a:lnTo>
                  <a:pt x="199" y="66"/>
                </a:lnTo>
                <a:lnTo>
                  <a:pt x="192" y="66"/>
                </a:lnTo>
                <a:lnTo>
                  <a:pt x="186" y="62"/>
                </a:lnTo>
                <a:lnTo>
                  <a:pt x="182" y="60"/>
                </a:lnTo>
                <a:lnTo>
                  <a:pt x="178" y="56"/>
                </a:lnTo>
                <a:lnTo>
                  <a:pt x="174" y="50"/>
                </a:lnTo>
                <a:lnTo>
                  <a:pt x="170" y="46"/>
                </a:lnTo>
                <a:lnTo>
                  <a:pt x="169" y="42"/>
                </a:lnTo>
                <a:lnTo>
                  <a:pt x="169" y="39"/>
                </a:lnTo>
                <a:lnTo>
                  <a:pt x="165" y="33"/>
                </a:lnTo>
                <a:lnTo>
                  <a:pt x="161" y="29"/>
                </a:lnTo>
                <a:lnTo>
                  <a:pt x="157" y="27"/>
                </a:lnTo>
                <a:lnTo>
                  <a:pt x="155" y="27"/>
                </a:lnTo>
                <a:lnTo>
                  <a:pt x="153" y="27"/>
                </a:lnTo>
                <a:lnTo>
                  <a:pt x="98" y="27"/>
                </a:lnTo>
                <a:close/>
                <a:moveTo>
                  <a:pt x="96" y="0"/>
                </a:moveTo>
                <a:lnTo>
                  <a:pt x="153" y="0"/>
                </a:lnTo>
                <a:lnTo>
                  <a:pt x="167" y="2"/>
                </a:lnTo>
                <a:lnTo>
                  <a:pt x="178" y="10"/>
                </a:lnTo>
                <a:lnTo>
                  <a:pt x="192" y="27"/>
                </a:lnTo>
                <a:lnTo>
                  <a:pt x="194" y="29"/>
                </a:lnTo>
                <a:lnTo>
                  <a:pt x="195" y="35"/>
                </a:lnTo>
                <a:lnTo>
                  <a:pt x="197" y="39"/>
                </a:lnTo>
                <a:lnTo>
                  <a:pt x="199" y="39"/>
                </a:lnTo>
                <a:lnTo>
                  <a:pt x="428" y="39"/>
                </a:lnTo>
                <a:lnTo>
                  <a:pt x="445" y="42"/>
                </a:lnTo>
                <a:lnTo>
                  <a:pt x="457" y="56"/>
                </a:lnTo>
                <a:lnTo>
                  <a:pt x="460" y="71"/>
                </a:lnTo>
                <a:lnTo>
                  <a:pt x="460" y="87"/>
                </a:lnTo>
                <a:lnTo>
                  <a:pt x="460" y="87"/>
                </a:lnTo>
                <a:lnTo>
                  <a:pt x="460" y="89"/>
                </a:lnTo>
                <a:lnTo>
                  <a:pt x="462" y="90"/>
                </a:lnTo>
                <a:lnTo>
                  <a:pt x="462" y="90"/>
                </a:lnTo>
                <a:lnTo>
                  <a:pt x="491" y="90"/>
                </a:lnTo>
                <a:lnTo>
                  <a:pt x="497" y="92"/>
                </a:lnTo>
                <a:lnTo>
                  <a:pt x="503" y="94"/>
                </a:lnTo>
                <a:lnTo>
                  <a:pt x="506" y="98"/>
                </a:lnTo>
                <a:lnTo>
                  <a:pt x="508" y="104"/>
                </a:lnTo>
                <a:lnTo>
                  <a:pt x="508" y="110"/>
                </a:lnTo>
                <a:lnTo>
                  <a:pt x="462" y="363"/>
                </a:lnTo>
                <a:lnTo>
                  <a:pt x="460" y="369"/>
                </a:lnTo>
                <a:lnTo>
                  <a:pt x="457" y="375"/>
                </a:lnTo>
                <a:lnTo>
                  <a:pt x="451" y="378"/>
                </a:lnTo>
                <a:lnTo>
                  <a:pt x="445" y="382"/>
                </a:lnTo>
                <a:lnTo>
                  <a:pt x="439" y="382"/>
                </a:lnTo>
                <a:lnTo>
                  <a:pt x="32" y="382"/>
                </a:lnTo>
                <a:lnTo>
                  <a:pt x="26" y="382"/>
                </a:lnTo>
                <a:lnTo>
                  <a:pt x="13" y="377"/>
                </a:lnTo>
                <a:lnTo>
                  <a:pt x="3" y="365"/>
                </a:lnTo>
                <a:lnTo>
                  <a:pt x="0" y="350"/>
                </a:lnTo>
                <a:lnTo>
                  <a:pt x="0" y="71"/>
                </a:lnTo>
                <a:lnTo>
                  <a:pt x="3" y="56"/>
                </a:lnTo>
                <a:lnTo>
                  <a:pt x="17" y="42"/>
                </a:lnTo>
                <a:lnTo>
                  <a:pt x="32" y="39"/>
                </a:lnTo>
                <a:lnTo>
                  <a:pt x="50" y="39"/>
                </a:lnTo>
                <a:lnTo>
                  <a:pt x="53" y="37"/>
                </a:lnTo>
                <a:lnTo>
                  <a:pt x="55" y="35"/>
                </a:lnTo>
                <a:lnTo>
                  <a:pt x="59" y="29"/>
                </a:lnTo>
                <a:lnTo>
                  <a:pt x="61" y="25"/>
                </a:lnTo>
                <a:lnTo>
                  <a:pt x="71" y="12"/>
                </a:lnTo>
                <a:lnTo>
                  <a:pt x="82" y="2"/>
                </a:lnTo>
                <a:lnTo>
                  <a:pt x="96" y="0"/>
                </a:lnTo>
                <a:close/>
              </a:path>
            </a:pathLst>
          </a:custGeom>
          <a:solidFill>
            <a:schemeClr val="accent6"/>
          </a:solidFill>
          <a:ln w="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rot="7148422">
            <a:off x="6596744" y="2460950"/>
            <a:ext cx="841248" cy="843288"/>
          </a:xfrm>
          <a:custGeom>
            <a:avLst/>
            <a:gdLst>
              <a:gd name="T0" fmla="*/ 1210 w 1613"/>
              <a:gd name="T1" fmla="*/ 1503 h 1611"/>
              <a:gd name="T2" fmla="*/ 1131 w 1613"/>
              <a:gd name="T3" fmla="*/ 1543 h 1611"/>
              <a:gd name="T4" fmla="*/ 1049 w 1613"/>
              <a:gd name="T5" fmla="*/ 1575 h 1611"/>
              <a:gd name="T6" fmla="*/ 961 w 1613"/>
              <a:gd name="T7" fmla="*/ 1597 h 1611"/>
              <a:gd name="T8" fmla="*/ 869 w 1613"/>
              <a:gd name="T9" fmla="*/ 1609 h 1611"/>
              <a:gd name="T10" fmla="*/ 765 w 1613"/>
              <a:gd name="T11" fmla="*/ 1610 h 1611"/>
              <a:gd name="T12" fmla="*/ 644 w 1613"/>
              <a:gd name="T13" fmla="*/ 1595 h 1611"/>
              <a:gd name="T14" fmla="*/ 529 w 1613"/>
              <a:gd name="T15" fmla="*/ 1562 h 1611"/>
              <a:gd name="T16" fmla="*/ 422 w 1613"/>
              <a:gd name="T17" fmla="*/ 1515 h 1611"/>
              <a:gd name="T18" fmla="*/ 324 w 1613"/>
              <a:gd name="T19" fmla="*/ 1452 h 1611"/>
              <a:gd name="T20" fmla="*/ 236 w 1613"/>
              <a:gd name="T21" fmla="*/ 1376 h 1611"/>
              <a:gd name="T22" fmla="*/ 160 w 1613"/>
              <a:gd name="T23" fmla="*/ 1288 h 1611"/>
              <a:gd name="T24" fmla="*/ 97 w 1613"/>
              <a:gd name="T25" fmla="*/ 1190 h 1611"/>
              <a:gd name="T26" fmla="*/ 49 w 1613"/>
              <a:gd name="T27" fmla="*/ 1082 h 1611"/>
              <a:gd name="T28" fmla="*/ 15 w 1613"/>
              <a:gd name="T29" fmla="*/ 968 h 1611"/>
              <a:gd name="T30" fmla="*/ 1 w 1613"/>
              <a:gd name="T31" fmla="*/ 847 h 1611"/>
              <a:gd name="T32" fmla="*/ 4 w 1613"/>
              <a:gd name="T33" fmla="*/ 723 h 1611"/>
              <a:gd name="T34" fmla="*/ 24 w 1613"/>
              <a:gd name="T35" fmla="*/ 605 h 1611"/>
              <a:gd name="T36" fmla="*/ 63 w 1613"/>
              <a:gd name="T37" fmla="*/ 493 h 1611"/>
              <a:gd name="T38" fmla="*/ 116 w 1613"/>
              <a:gd name="T39" fmla="*/ 388 h 1611"/>
              <a:gd name="T40" fmla="*/ 184 w 1613"/>
              <a:gd name="T41" fmla="*/ 293 h 1611"/>
              <a:gd name="T42" fmla="*/ 264 w 1613"/>
              <a:gd name="T43" fmla="*/ 209 h 1611"/>
              <a:gd name="T44" fmla="*/ 356 w 1613"/>
              <a:gd name="T45" fmla="*/ 137 h 1611"/>
              <a:gd name="T46" fmla="*/ 456 w 1613"/>
              <a:gd name="T47" fmla="*/ 79 h 1611"/>
              <a:gd name="T48" fmla="*/ 566 w 1613"/>
              <a:gd name="T49" fmla="*/ 37 h 1611"/>
              <a:gd name="T50" fmla="*/ 683 w 1613"/>
              <a:gd name="T51" fmla="*/ 10 h 1611"/>
              <a:gd name="T52" fmla="*/ 806 w 1613"/>
              <a:gd name="T53" fmla="*/ 0 h 1611"/>
              <a:gd name="T54" fmla="*/ 930 w 1613"/>
              <a:gd name="T55" fmla="*/ 10 h 1611"/>
              <a:gd name="T56" fmla="*/ 1047 w 1613"/>
              <a:gd name="T57" fmla="*/ 37 h 1611"/>
              <a:gd name="T58" fmla="*/ 1157 w 1613"/>
              <a:gd name="T59" fmla="*/ 79 h 1611"/>
              <a:gd name="T60" fmla="*/ 1257 w 1613"/>
              <a:gd name="T61" fmla="*/ 137 h 1611"/>
              <a:gd name="T62" fmla="*/ 1349 w 1613"/>
              <a:gd name="T63" fmla="*/ 209 h 1611"/>
              <a:gd name="T64" fmla="*/ 1429 w 1613"/>
              <a:gd name="T65" fmla="*/ 293 h 1611"/>
              <a:gd name="T66" fmla="*/ 1497 w 1613"/>
              <a:gd name="T67" fmla="*/ 388 h 1611"/>
              <a:gd name="T68" fmla="*/ 1550 w 1613"/>
              <a:gd name="T69" fmla="*/ 493 h 1611"/>
              <a:gd name="T70" fmla="*/ 1589 w 1613"/>
              <a:gd name="T71" fmla="*/ 605 h 1611"/>
              <a:gd name="T72" fmla="*/ 1610 w 1613"/>
              <a:gd name="T73" fmla="*/ 723 h 1611"/>
              <a:gd name="T74" fmla="*/ 1613 w 1613"/>
              <a:gd name="T75" fmla="*/ 832 h 1611"/>
              <a:gd name="T76" fmla="*/ 1607 w 1613"/>
              <a:gd name="T77" fmla="*/ 911 h 1611"/>
              <a:gd name="T78" fmla="*/ 1593 w 1613"/>
              <a:gd name="T79" fmla="*/ 988 h 1611"/>
              <a:gd name="T80" fmla="*/ 1572 w 1613"/>
              <a:gd name="T81" fmla="*/ 1062 h 1611"/>
              <a:gd name="T82" fmla="*/ 1544 w 1613"/>
              <a:gd name="T83" fmla="*/ 1134 h 1611"/>
              <a:gd name="T84" fmla="*/ 1510 w 1613"/>
              <a:gd name="T85" fmla="*/ 1201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3" h="1611">
                <a:moveTo>
                  <a:pt x="1260" y="1472"/>
                </a:moveTo>
                <a:lnTo>
                  <a:pt x="1236" y="1489"/>
                </a:lnTo>
                <a:lnTo>
                  <a:pt x="1210" y="1503"/>
                </a:lnTo>
                <a:lnTo>
                  <a:pt x="1184" y="1517"/>
                </a:lnTo>
                <a:lnTo>
                  <a:pt x="1158" y="1531"/>
                </a:lnTo>
                <a:lnTo>
                  <a:pt x="1131" y="1543"/>
                </a:lnTo>
                <a:lnTo>
                  <a:pt x="1104" y="1555"/>
                </a:lnTo>
                <a:lnTo>
                  <a:pt x="1076" y="1565"/>
                </a:lnTo>
                <a:lnTo>
                  <a:pt x="1049" y="1575"/>
                </a:lnTo>
                <a:lnTo>
                  <a:pt x="1019" y="1583"/>
                </a:lnTo>
                <a:lnTo>
                  <a:pt x="990" y="1591"/>
                </a:lnTo>
                <a:lnTo>
                  <a:pt x="961" y="1597"/>
                </a:lnTo>
                <a:lnTo>
                  <a:pt x="930" y="1602"/>
                </a:lnTo>
                <a:lnTo>
                  <a:pt x="900" y="1606"/>
                </a:lnTo>
                <a:lnTo>
                  <a:pt x="869" y="1609"/>
                </a:lnTo>
                <a:lnTo>
                  <a:pt x="838" y="1611"/>
                </a:lnTo>
                <a:lnTo>
                  <a:pt x="806" y="1611"/>
                </a:lnTo>
                <a:lnTo>
                  <a:pt x="765" y="1610"/>
                </a:lnTo>
                <a:lnTo>
                  <a:pt x="725" y="1607"/>
                </a:lnTo>
                <a:lnTo>
                  <a:pt x="683" y="1602"/>
                </a:lnTo>
                <a:lnTo>
                  <a:pt x="644" y="1595"/>
                </a:lnTo>
                <a:lnTo>
                  <a:pt x="605" y="1586"/>
                </a:lnTo>
                <a:lnTo>
                  <a:pt x="566" y="1575"/>
                </a:lnTo>
                <a:lnTo>
                  <a:pt x="529" y="1562"/>
                </a:lnTo>
                <a:lnTo>
                  <a:pt x="493" y="1548"/>
                </a:lnTo>
                <a:lnTo>
                  <a:pt x="456" y="1531"/>
                </a:lnTo>
                <a:lnTo>
                  <a:pt x="422" y="1515"/>
                </a:lnTo>
                <a:lnTo>
                  <a:pt x="388" y="1494"/>
                </a:lnTo>
                <a:lnTo>
                  <a:pt x="356" y="1474"/>
                </a:lnTo>
                <a:lnTo>
                  <a:pt x="324" y="1452"/>
                </a:lnTo>
                <a:lnTo>
                  <a:pt x="293" y="1427"/>
                </a:lnTo>
                <a:lnTo>
                  <a:pt x="264" y="1401"/>
                </a:lnTo>
                <a:lnTo>
                  <a:pt x="236" y="1376"/>
                </a:lnTo>
                <a:lnTo>
                  <a:pt x="209" y="1347"/>
                </a:lnTo>
                <a:lnTo>
                  <a:pt x="184" y="1318"/>
                </a:lnTo>
                <a:lnTo>
                  <a:pt x="160" y="1288"/>
                </a:lnTo>
                <a:lnTo>
                  <a:pt x="138" y="1256"/>
                </a:lnTo>
                <a:lnTo>
                  <a:pt x="116" y="1224"/>
                </a:lnTo>
                <a:lnTo>
                  <a:pt x="97" y="1190"/>
                </a:lnTo>
                <a:lnTo>
                  <a:pt x="79" y="1156"/>
                </a:lnTo>
                <a:lnTo>
                  <a:pt x="63" y="1120"/>
                </a:lnTo>
                <a:lnTo>
                  <a:pt x="49" y="1082"/>
                </a:lnTo>
                <a:lnTo>
                  <a:pt x="36" y="1045"/>
                </a:lnTo>
                <a:lnTo>
                  <a:pt x="24" y="1008"/>
                </a:lnTo>
                <a:lnTo>
                  <a:pt x="15" y="968"/>
                </a:lnTo>
                <a:lnTo>
                  <a:pt x="9" y="929"/>
                </a:lnTo>
                <a:lnTo>
                  <a:pt x="4" y="888"/>
                </a:lnTo>
                <a:lnTo>
                  <a:pt x="1" y="847"/>
                </a:lnTo>
                <a:lnTo>
                  <a:pt x="0" y="805"/>
                </a:lnTo>
                <a:lnTo>
                  <a:pt x="1" y="764"/>
                </a:lnTo>
                <a:lnTo>
                  <a:pt x="4" y="723"/>
                </a:lnTo>
                <a:lnTo>
                  <a:pt x="9" y="683"/>
                </a:lnTo>
                <a:lnTo>
                  <a:pt x="15" y="643"/>
                </a:lnTo>
                <a:lnTo>
                  <a:pt x="24" y="605"/>
                </a:lnTo>
                <a:lnTo>
                  <a:pt x="36" y="566"/>
                </a:lnTo>
                <a:lnTo>
                  <a:pt x="49" y="529"/>
                </a:lnTo>
                <a:lnTo>
                  <a:pt x="63" y="493"/>
                </a:lnTo>
                <a:lnTo>
                  <a:pt x="79" y="457"/>
                </a:lnTo>
                <a:lnTo>
                  <a:pt x="97" y="422"/>
                </a:lnTo>
                <a:lnTo>
                  <a:pt x="116" y="388"/>
                </a:lnTo>
                <a:lnTo>
                  <a:pt x="138" y="355"/>
                </a:lnTo>
                <a:lnTo>
                  <a:pt x="160" y="324"/>
                </a:lnTo>
                <a:lnTo>
                  <a:pt x="184" y="293"/>
                </a:lnTo>
                <a:lnTo>
                  <a:pt x="209" y="263"/>
                </a:lnTo>
                <a:lnTo>
                  <a:pt x="236" y="236"/>
                </a:lnTo>
                <a:lnTo>
                  <a:pt x="264" y="209"/>
                </a:lnTo>
                <a:lnTo>
                  <a:pt x="293" y="184"/>
                </a:lnTo>
                <a:lnTo>
                  <a:pt x="324" y="161"/>
                </a:lnTo>
                <a:lnTo>
                  <a:pt x="356" y="137"/>
                </a:lnTo>
                <a:lnTo>
                  <a:pt x="388" y="117"/>
                </a:lnTo>
                <a:lnTo>
                  <a:pt x="422" y="97"/>
                </a:lnTo>
                <a:lnTo>
                  <a:pt x="456" y="79"/>
                </a:lnTo>
                <a:lnTo>
                  <a:pt x="493" y="64"/>
                </a:lnTo>
                <a:lnTo>
                  <a:pt x="529" y="49"/>
                </a:lnTo>
                <a:lnTo>
                  <a:pt x="566" y="37"/>
                </a:lnTo>
                <a:lnTo>
                  <a:pt x="605" y="25"/>
                </a:lnTo>
                <a:lnTo>
                  <a:pt x="644" y="16"/>
                </a:lnTo>
                <a:lnTo>
                  <a:pt x="683" y="10"/>
                </a:lnTo>
                <a:lnTo>
                  <a:pt x="725" y="5"/>
                </a:lnTo>
                <a:lnTo>
                  <a:pt x="765" y="1"/>
                </a:lnTo>
                <a:lnTo>
                  <a:pt x="806" y="0"/>
                </a:lnTo>
                <a:lnTo>
                  <a:pt x="849" y="1"/>
                </a:lnTo>
                <a:lnTo>
                  <a:pt x="889" y="5"/>
                </a:lnTo>
                <a:lnTo>
                  <a:pt x="930" y="10"/>
                </a:lnTo>
                <a:lnTo>
                  <a:pt x="970" y="16"/>
                </a:lnTo>
                <a:lnTo>
                  <a:pt x="1009" y="25"/>
                </a:lnTo>
                <a:lnTo>
                  <a:pt x="1047" y="37"/>
                </a:lnTo>
                <a:lnTo>
                  <a:pt x="1085" y="49"/>
                </a:lnTo>
                <a:lnTo>
                  <a:pt x="1121" y="64"/>
                </a:lnTo>
                <a:lnTo>
                  <a:pt x="1157" y="79"/>
                </a:lnTo>
                <a:lnTo>
                  <a:pt x="1192" y="97"/>
                </a:lnTo>
                <a:lnTo>
                  <a:pt x="1225" y="117"/>
                </a:lnTo>
                <a:lnTo>
                  <a:pt x="1257" y="137"/>
                </a:lnTo>
                <a:lnTo>
                  <a:pt x="1290" y="161"/>
                </a:lnTo>
                <a:lnTo>
                  <a:pt x="1321" y="184"/>
                </a:lnTo>
                <a:lnTo>
                  <a:pt x="1349" y="209"/>
                </a:lnTo>
                <a:lnTo>
                  <a:pt x="1377" y="236"/>
                </a:lnTo>
                <a:lnTo>
                  <a:pt x="1404" y="263"/>
                </a:lnTo>
                <a:lnTo>
                  <a:pt x="1429" y="293"/>
                </a:lnTo>
                <a:lnTo>
                  <a:pt x="1454" y="324"/>
                </a:lnTo>
                <a:lnTo>
                  <a:pt x="1475" y="355"/>
                </a:lnTo>
                <a:lnTo>
                  <a:pt x="1497" y="388"/>
                </a:lnTo>
                <a:lnTo>
                  <a:pt x="1517" y="422"/>
                </a:lnTo>
                <a:lnTo>
                  <a:pt x="1535" y="457"/>
                </a:lnTo>
                <a:lnTo>
                  <a:pt x="1550" y="493"/>
                </a:lnTo>
                <a:lnTo>
                  <a:pt x="1564" y="529"/>
                </a:lnTo>
                <a:lnTo>
                  <a:pt x="1577" y="566"/>
                </a:lnTo>
                <a:lnTo>
                  <a:pt x="1589" y="605"/>
                </a:lnTo>
                <a:lnTo>
                  <a:pt x="1598" y="643"/>
                </a:lnTo>
                <a:lnTo>
                  <a:pt x="1604" y="683"/>
                </a:lnTo>
                <a:lnTo>
                  <a:pt x="1610" y="723"/>
                </a:lnTo>
                <a:lnTo>
                  <a:pt x="1612" y="764"/>
                </a:lnTo>
                <a:lnTo>
                  <a:pt x="1613" y="805"/>
                </a:lnTo>
                <a:lnTo>
                  <a:pt x="1613" y="832"/>
                </a:lnTo>
                <a:lnTo>
                  <a:pt x="1612" y="860"/>
                </a:lnTo>
                <a:lnTo>
                  <a:pt x="1610" y="885"/>
                </a:lnTo>
                <a:lnTo>
                  <a:pt x="1607" y="911"/>
                </a:lnTo>
                <a:lnTo>
                  <a:pt x="1603" y="938"/>
                </a:lnTo>
                <a:lnTo>
                  <a:pt x="1598" y="962"/>
                </a:lnTo>
                <a:lnTo>
                  <a:pt x="1593" y="988"/>
                </a:lnTo>
                <a:lnTo>
                  <a:pt x="1586" y="1013"/>
                </a:lnTo>
                <a:lnTo>
                  <a:pt x="1580" y="1038"/>
                </a:lnTo>
                <a:lnTo>
                  <a:pt x="1572" y="1062"/>
                </a:lnTo>
                <a:lnTo>
                  <a:pt x="1563" y="1086"/>
                </a:lnTo>
                <a:lnTo>
                  <a:pt x="1554" y="1109"/>
                </a:lnTo>
                <a:lnTo>
                  <a:pt x="1544" y="1134"/>
                </a:lnTo>
                <a:lnTo>
                  <a:pt x="1533" y="1156"/>
                </a:lnTo>
                <a:lnTo>
                  <a:pt x="1522" y="1179"/>
                </a:lnTo>
                <a:lnTo>
                  <a:pt x="1510" y="1201"/>
                </a:lnTo>
              </a:path>
            </a:pathLst>
          </a:custGeom>
          <a:noFill/>
          <a:ln w="1270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8" tIns="34299" rIns="68598" bIns="34299" numCol="1" anchor="t" anchorCtr="0" compatLnSpc="1">
            <a:prstTxWarp prst="textNoShape">
              <a:avLst/>
            </a:prstTxWarp>
          </a:bodyPr>
          <a:lstStyle/>
          <a:p>
            <a:endParaRPr lang="en-US" sz="1800"/>
          </a:p>
        </p:txBody>
      </p:sp>
      <p:grpSp>
        <p:nvGrpSpPr>
          <p:cNvPr id="36" name="Group 35"/>
          <p:cNvGrpSpPr/>
          <p:nvPr/>
        </p:nvGrpSpPr>
        <p:grpSpPr>
          <a:xfrm>
            <a:off x="4978614" y="5080807"/>
            <a:ext cx="419287" cy="360796"/>
            <a:chOff x="7231011" y="3934859"/>
            <a:chExt cx="624820" cy="587003"/>
          </a:xfrm>
          <a:solidFill>
            <a:schemeClr val="tx1"/>
          </a:solidFill>
        </p:grpSpPr>
        <p:sp>
          <p:nvSpPr>
            <p:cNvPr id="37" name="Freeform 118"/>
            <p:cNvSpPr>
              <a:spLocks/>
            </p:cNvSpPr>
            <p:nvPr/>
          </p:nvSpPr>
          <p:spPr bwMode="auto">
            <a:xfrm>
              <a:off x="7249098" y="4419918"/>
              <a:ext cx="591935" cy="101944"/>
            </a:xfrm>
            <a:custGeom>
              <a:avLst/>
              <a:gdLst>
                <a:gd name="T0" fmla="*/ 42 w 360"/>
                <a:gd name="T1" fmla="*/ 0 h 62"/>
                <a:gd name="T2" fmla="*/ 318 w 360"/>
                <a:gd name="T3" fmla="*/ 0 h 62"/>
                <a:gd name="T4" fmla="*/ 318 w 360"/>
                <a:gd name="T5" fmla="*/ 21 h 62"/>
                <a:gd name="T6" fmla="*/ 342 w 360"/>
                <a:gd name="T7" fmla="*/ 21 h 62"/>
                <a:gd name="T8" fmla="*/ 342 w 360"/>
                <a:gd name="T9" fmla="*/ 41 h 62"/>
                <a:gd name="T10" fmla="*/ 360 w 360"/>
                <a:gd name="T11" fmla="*/ 41 h 62"/>
                <a:gd name="T12" fmla="*/ 360 w 360"/>
                <a:gd name="T13" fmla="*/ 62 h 62"/>
                <a:gd name="T14" fmla="*/ 0 w 360"/>
                <a:gd name="T15" fmla="*/ 62 h 62"/>
                <a:gd name="T16" fmla="*/ 0 w 360"/>
                <a:gd name="T17" fmla="*/ 41 h 62"/>
                <a:gd name="T18" fmla="*/ 17 w 360"/>
                <a:gd name="T19" fmla="*/ 41 h 62"/>
                <a:gd name="T20" fmla="*/ 17 w 360"/>
                <a:gd name="T21" fmla="*/ 21 h 62"/>
                <a:gd name="T22" fmla="*/ 42 w 360"/>
                <a:gd name="T23" fmla="*/ 21 h 62"/>
                <a:gd name="T24" fmla="*/ 42 w 3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62">
                  <a:moveTo>
                    <a:pt x="42" y="0"/>
                  </a:moveTo>
                  <a:lnTo>
                    <a:pt x="318" y="0"/>
                  </a:lnTo>
                  <a:lnTo>
                    <a:pt x="318" y="21"/>
                  </a:lnTo>
                  <a:lnTo>
                    <a:pt x="342" y="21"/>
                  </a:lnTo>
                  <a:lnTo>
                    <a:pt x="342" y="41"/>
                  </a:lnTo>
                  <a:lnTo>
                    <a:pt x="360" y="41"/>
                  </a:lnTo>
                  <a:lnTo>
                    <a:pt x="360" y="62"/>
                  </a:lnTo>
                  <a:lnTo>
                    <a:pt x="0" y="62"/>
                  </a:lnTo>
                  <a:lnTo>
                    <a:pt x="0" y="41"/>
                  </a:lnTo>
                  <a:lnTo>
                    <a:pt x="17" y="41"/>
                  </a:lnTo>
                  <a:lnTo>
                    <a:pt x="17" y="21"/>
                  </a:lnTo>
                  <a:lnTo>
                    <a:pt x="42" y="21"/>
                  </a:lnTo>
                  <a:lnTo>
                    <a:pt x="42"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19"/>
            <p:cNvSpPr>
              <a:spLocks/>
            </p:cNvSpPr>
            <p:nvPr/>
          </p:nvSpPr>
          <p:spPr bwMode="auto">
            <a:xfrm>
              <a:off x="7298426" y="4171633"/>
              <a:ext cx="138118" cy="221976"/>
            </a:xfrm>
            <a:custGeom>
              <a:avLst/>
              <a:gdLst>
                <a:gd name="T0" fmla="*/ 16 w 84"/>
                <a:gd name="T1" fmla="*/ 0 h 135"/>
                <a:gd name="T2" fmla="*/ 68 w 84"/>
                <a:gd name="T3" fmla="*/ 0 h 135"/>
                <a:gd name="T4" fmla="*/ 74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2 w 84"/>
                <a:gd name="T19" fmla="*/ 135 h 135"/>
                <a:gd name="T20" fmla="*/ 12 w 84"/>
                <a:gd name="T21" fmla="*/ 30 h 135"/>
                <a:gd name="T22" fmla="*/ 0 w 84"/>
                <a:gd name="T23" fmla="*/ 30 h 135"/>
                <a:gd name="T24" fmla="*/ 0 w 84"/>
                <a:gd name="T25" fmla="*/ 16 h 135"/>
                <a:gd name="T26" fmla="*/ 1 w 84"/>
                <a:gd name="T27" fmla="*/ 10 h 135"/>
                <a:gd name="T28" fmla="*/ 5 w 84"/>
                <a:gd name="T29" fmla="*/ 5 h 135"/>
                <a:gd name="T30" fmla="*/ 9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4" y="2"/>
                  </a:lnTo>
                  <a:lnTo>
                    <a:pt x="79" y="5"/>
                  </a:lnTo>
                  <a:lnTo>
                    <a:pt x="82" y="10"/>
                  </a:lnTo>
                  <a:lnTo>
                    <a:pt x="84" y="16"/>
                  </a:lnTo>
                  <a:lnTo>
                    <a:pt x="84" y="30"/>
                  </a:lnTo>
                  <a:lnTo>
                    <a:pt x="71" y="30"/>
                  </a:lnTo>
                  <a:lnTo>
                    <a:pt x="71" y="135"/>
                  </a:lnTo>
                  <a:lnTo>
                    <a:pt x="12" y="135"/>
                  </a:lnTo>
                  <a:lnTo>
                    <a:pt x="12" y="30"/>
                  </a:lnTo>
                  <a:lnTo>
                    <a:pt x="0" y="30"/>
                  </a:lnTo>
                  <a:lnTo>
                    <a:pt x="0" y="16"/>
                  </a:lnTo>
                  <a:lnTo>
                    <a:pt x="1" y="10"/>
                  </a:lnTo>
                  <a:lnTo>
                    <a:pt x="5" y="5"/>
                  </a:lnTo>
                  <a:lnTo>
                    <a:pt x="9" y="2"/>
                  </a:lnTo>
                  <a:lnTo>
                    <a:pt x="16"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20"/>
            <p:cNvSpPr>
              <a:spLocks/>
            </p:cNvSpPr>
            <p:nvPr/>
          </p:nvSpPr>
          <p:spPr bwMode="auto">
            <a:xfrm>
              <a:off x="7655231" y="4171633"/>
              <a:ext cx="138118" cy="221976"/>
            </a:xfrm>
            <a:custGeom>
              <a:avLst/>
              <a:gdLst>
                <a:gd name="T0" fmla="*/ 16 w 84"/>
                <a:gd name="T1" fmla="*/ 0 h 135"/>
                <a:gd name="T2" fmla="*/ 68 w 84"/>
                <a:gd name="T3" fmla="*/ 0 h 135"/>
                <a:gd name="T4" fmla="*/ 75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3 w 84"/>
                <a:gd name="T19" fmla="*/ 135 h 135"/>
                <a:gd name="T20" fmla="*/ 13 w 84"/>
                <a:gd name="T21" fmla="*/ 30 h 135"/>
                <a:gd name="T22" fmla="*/ 0 w 84"/>
                <a:gd name="T23" fmla="*/ 30 h 135"/>
                <a:gd name="T24" fmla="*/ 0 w 84"/>
                <a:gd name="T25" fmla="*/ 16 h 135"/>
                <a:gd name="T26" fmla="*/ 2 w 84"/>
                <a:gd name="T27" fmla="*/ 10 h 135"/>
                <a:gd name="T28" fmla="*/ 5 w 84"/>
                <a:gd name="T29" fmla="*/ 5 h 135"/>
                <a:gd name="T30" fmla="*/ 10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5" y="2"/>
                  </a:lnTo>
                  <a:lnTo>
                    <a:pt x="79" y="5"/>
                  </a:lnTo>
                  <a:lnTo>
                    <a:pt x="82" y="10"/>
                  </a:lnTo>
                  <a:lnTo>
                    <a:pt x="84" y="16"/>
                  </a:lnTo>
                  <a:lnTo>
                    <a:pt x="84" y="30"/>
                  </a:lnTo>
                  <a:lnTo>
                    <a:pt x="71" y="30"/>
                  </a:lnTo>
                  <a:lnTo>
                    <a:pt x="71" y="135"/>
                  </a:lnTo>
                  <a:lnTo>
                    <a:pt x="13" y="135"/>
                  </a:lnTo>
                  <a:lnTo>
                    <a:pt x="13" y="30"/>
                  </a:lnTo>
                  <a:lnTo>
                    <a:pt x="0" y="30"/>
                  </a:lnTo>
                  <a:lnTo>
                    <a:pt x="0" y="16"/>
                  </a:lnTo>
                  <a:lnTo>
                    <a:pt x="2" y="10"/>
                  </a:lnTo>
                  <a:lnTo>
                    <a:pt x="5" y="5"/>
                  </a:lnTo>
                  <a:lnTo>
                    <a:pt x="10" y="2"/>
                  </a:lnTo>
                  <a:lnTo>
                    <a:pt x="16"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21"/>
            <p:cNvSpPr>
              <a:spLocks/>
            </p:cNvSpPr>
            <p:nvPr/>
          </p:nvSpPr>
          <p:spPr bwMode="auto">
            <a:xfrm>
              <a:off x="7477650" y="4171633"/>
              <a:ext cx="136474" cy="221976"/>
            </a:xfrm>
            <a:custGeom>
              <a:avLst/>
              <a:gdLst>
                <a:gd name="T0" fmla="*/ 14 w 83"/>
                <a:gd name="T1" fmla="*/ 0 h 135"/>
                <a:gd name="T2" fmla="*/ 68 w 83"/>
                <a:gd name="T3" fmla="*/ 0 h 135"/>
                <a:gd name="T4" fmla="*/ 73 w 83"/>
                <a:gd name="T5" fmla="*/ 2 h 135"/>
                <a:gd name="T6" fmla="*/ 78 w 83"/>
                <a:gd name="T7" fmla="*/ 5 h 135"/>
                <a:gd name="T8" fmla="*/ 81 w 83"/>
                <a:gd name="T9" fmla="*/ 10 h 135"/>
                <a:gd name="T10" fmla="*/ 83 w 83"/>
                <a:gd name="T11" fmla="*/ 16 h 135"/>
                <a:gd name="T12" fmla="*/ 83 w 83"/>
                <a:gd name="T13" fmla="*/ 30 h 135"/>
                <a:gd name="T14" fmla="*/ 70 w 83"/>
                <a:gd name="T15" fmla="*/ 30 h 135"/>
                <a:gd name="T16" fmla="*/ 70 w 83"/>
                <a:gd name="T17" fmla="*/ 135 h 135"/>
                <a:gd name="T18" fmla="*/ 11 w 83"/>
                <a:gd name="T19" fmla="*/ 135 h 135"/>
                <a:gd name="T20" fmla="*/ 11 w 83"/>
                <a:gd name="T21" fmla="*/ 30 h 135"/>
                <a:gd name="T22" fmla="*/ 0 w 83"/>
                <a:gd name="T23" fmla="*/ 30 h 135"/>
                <a:gd name="T24" fmla="*/ 0 w 83"/>
                <a:gd name="T25" fmla="*/ 16 h 135"/>
                <a:gd name="T26" fmla="*/ 0 w 83"/>
                <a:gd name="T27" fmla="*/ 11 h 135"/>
                <a:gd name="T28" fmla="*/ 2 w 83"/>
                <a:gd name="T29" fmla="*/ 7 h 135"/>
                <a:gd name="T30" fmla="*/ 5 w 83"/>
                <a:gd name="T31" fmla="*/ 3 h 135"/>
                <a:gd name="T32" fmla="*/ 10 w 83"/>
                <a:gd name="T33" fmla="*/ 2 h 135"/>
                <a:gd name="T34" fmla="*/ 14 w 83"/>
                <a:gd name="T3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35">
                  <a:moveTo>
                    <a:pt x="14" y="0"/>
                  </a:moveTo>
                  <a:lnTo>
                    <a:pt x="68" y="0"/>
                  </a:lnTo>
                  <a:lnTo>
                    <a:pt x="73" y="2"/>
                  </a:lnTo>
                  <a:lnTo>
                    <a:pt x="78" y="5"/>
                  </a:lnTo>
                  <a:lnTo>
                    <a:pt x="81" y="10"/>
                  </a:lnTo>
                  <a:lnTo>
                    <a:pt x="83" y="16"/>
                  </a:lnTo>
                  <a:lnTo>
                    <a:pt x="83" y="30"/>
                  </a:lnTo>
                  <a:lnTo>
                    <a:pt x="70" y="30"/>
                  </a:lnTo>
                  <a:lnTo>
                    <a:pt x="70" y="135"/>
                  </a:lnTo>
                  <a:lnTo>
                    <a:pt x="11" y="135"/>
                  </a:lnTo>
                  <a:lnTo>
                    <a:pt x="11" y="30"/>
                  </a:lnTo>
                  <a:lnTo>
                    <a:pt x="0" y="30"/>
                  </a:lnTo>
                  <a:lnTo>
                    <a:pt x="0" y="16"/>
                  </a:lnTo>
                  <a:lnTo>
                    <a:pt x="0" y="11"/>
                  </a:lnTo>
                  <a:lnTo>
                    <a:pt x="2" y="7"/>
                  </a:lnTo>
                  <a:lnTo>
                    <a:pt x="5" y="3"/>
                  </a:lnTo>
                  <a:lnTo>
                    <a:pt x="10" y="2"/>
                  </a:lnTo>
                  <a:lnTo>
                    <a:pt x="14"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22"/>
            <p:cNvSpPr>
              <a:spLocks noEditPoints="1"/>
            </p:cNvSpPr>
            <p:nvPr/>
          </p:nvSpPr>
          <p:spPr bwMode="auto">
            <a:xfrm>
              <a:off x="7231011" y="3934859"/>
              <a:ext cx="624820" cy="213754"/>
            </a:xfrm>
            <a:custGeom>
              <a:avLst/>
              <a:gdLst>
                <a:gd name="T0" fmla="*/ 190 w 380"/>
                <a:gd name="T1" fmla="*/ 49 h 130"/>
                <a:gd name="T2" fmla="*/ 176 w 380"/>
                <a:gd name="T3" fmla="*/ 52 h 130"/>
                <a:gd name="T4" fmla="*/ 128 w 380"/>
                <a:gd name="T5" fmla="*/ 79 h 130"/>
                <a:gd name="T6" fmla="*/ 126 w 380"/>
                <a:gd name="T7" fmla="*/ 81 h 130"/>
                <a:gd name="T8" fmla="*/ 126 w 380"/>
                <a:gd name="T9" fmla="*/ 84 h 130"/>
                <a:gd name="T10" fmla="*/ 126 w 380"/>
                <a:gd name="T11" fmla="*/ 86 h 130"/>
                <a:gd name="T12" fmla="*/ 130 w 380"/>
                <a:gd name="T13" fmla="*/ 86 h 130"/>
                <a:gd name="T14" fmla="*/ 250 w 380"/>
                <a:gd name="T15" fmla="*/ 86 h 130"/>
                <a:gd name="T16" fmla="*/ 252 w 380"/>
                <a:gd name="T17" fmla="*/ 86 h 130"/>
                <a:gd name="T18" fmla="*/ 253 w 380"/>
                <a:gd name="T19" fmla="*/ 84 h 130"/>
                <a:gd name="T20" fmla="*/ 253 w 380"/>
                <a:gd name="T21" fmla="*/ 81 h 130"/>
                <a:gd name="T22" fmla="*/ 252 w 380"/>
                <a:gd name="T23" fmla="*/ 79 h 130"/>
                <a:gd name="T24" fmla="*/ 204 w 380"/>
                <a:gd name="T25" fmla="*/ 52 h 130"/>
                <a:gd name="T26" fmla="*/ 190 w 380"/>
                <a:gd name="T27" fmla="*/ 49 h 130"/>
                <a:gd name="T28" fmla="*/ 190 w 380"/>
                <a:gd name="T29" fmla="*/ 0 h 130"/>
                <a:gd name="T30" fmla="*/ 204 w 380"/>
                <a:gd name="T31" fmla="*/ 3 h 130"/>
                <a:gd name="T32" fmla="*/ 364 w 380"/>
                <a:gd name="T33" fmla="*/ 92 h 130"/>
                <a:gd name="T34" fmla="*/ 372 w 380"/>
                <a:gd name="T35" fmla="*/ 98 h 130"/>
                <a:gd name="T36" fmla="*/ 378 w 380"/>
                <a:gd name="T37" fmla="*/ 108 h 130"/>
                <a:gd name="T38" fmla="*/ 380 w 380"/>
                <a:gd name="T39" fmla="*/ 120 h 130"/>
                <a:gd name="T40" fmla="*/ 380 w 380"/>
                <a:gd name="T41" fmla="*/ 130 h 130"/>
                <a:gd name="T42" fmla="*/ 0 w 380"/>
                <a:gd name="T43" fmla="*/ 130 h 130"/>
                <a:gd name="T44" fmla="*/ 0 w 380"/>
                <a:gd name="T45" fmla="*/ 120 h 130"/>
                <a:gd name="T46" fmla="*/ 1 w 380"/>
                <a:gd name="T47" fmla="*/ 108 h 130"/>
                <a:gd name="T48" fmla="*/ 7 w 380"/>
                <a:gd name="T49" fmla="*/ 98 h 130"/>
                <a:gd name="T50" fmla="*/ 15 w 380"/>
                <a:gd name="T51" fmla="*/ 92 h 130"/>
                <a:gd name="T52" fmla="*/ 176 w 380"/>
                <a:gd name="T53" fmla="*/ 3 h 130"/>
                <a:gd name="T54" fmla="*/ 190 w 380"/>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0" h="130">
                  <a:moveTo>
                    <a:pt x="190" y="49"/>
                  </a:moveTo>
                  <a:lnTo>
                    <a:pt x="176" y="52"/>
                  </a:lnTo>
                  <a:lnTo>
                    <a:pt x="128" y="79"/>
                  </a:lnTo>
                  <a:lnTo>
                    <a:pt x="126" y="81"/>
                  </a:lnTo>
                  <a:lnTo>
                    <a:pt x="126" y="84"/>
                  </a:lnTo>
                  <a:lnTo>
                    <a:pt x="126" y="86"/>
                  </a:lnTo>
                  <a:lnTo>
                    <a:pt x="130" y="86"/>
                  </a:lnTo>
                  <a:lnTo>
                    <a:pt x="250" y="86"/>
                  </a:lnTo>
                  <a:lnTo>
                    <a:pt x="252" y="86"/>
                  </a:lnTo>
                  <a:lnTo>
                    <a:pt x="253" y="84"/>
                  </a:lnTo>
                  <a:lnTo>
                    <a:pt x="253" y="81"/>
                  </a:lnTo>
                  <a:lnTo>
                    <a:pt x="252" y="79"/>
                  </a:lnTo>
                  <a:lnTo>
                    <a:pt x="204" y="52"/>
                  </a:lnTo>
                  <a:lnTo>
                    <a:pt x="190" y="49"/>
                  </a:lnTo>
                  <a:close/>
                  <a:moveTo>
                    <a:pt x="190" y="0"/>
                  </a:moveTo>
                  <a:lnTo>
                    <a:pt x="204" y="3"/>
                  </a:lnTo>
                  <a:lnTo>
                    <a:pt x="364" y="92"/>
                  </a:lnTo>
                  <a:lnTo>
                    <a:pt x="372" y="98"/>
                  </a:lnTo>
                  <a:lnTo>
                    <a:pt x="378" y="108"/>
                  </a:lnTo>
                  <a:lnTo>
                    <a:pt x="380" y="120"/>
                  </a:lnTo>
                  <a:lnTo>
                    <a:pt x="380" y="130"/>
                  </a:lnTo>
                  <a:lnTo>
                    <a:pt x="0" y="130"/>
                  </a:lnTo>
                  <a:lnTo>
                    <a:pt x="0" y="120"/>
                  </a:lnTo>
                  <a:lnTo>
                    <a:pt x="1" y="108"/>
                  </a:lnTo>
                  <a:lnTo>
                    <a:pt x="7" y="98"/>
                  </a:lnTo>
                  <a:lnTo>
                    <a:pt x="15" y="92"/>
                  </a:lnTo>
                  <a:lnTo>
                    <a:pt x="176" y="3"/>
                  </a:lnTo>
                  <a:lnTo>
                    <a:pt x="190"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4016667" y="1487729"/>
            <a:ext cx="338718" cy="365763"/>
            <a:chOff x="10205483" y="5118181"/>
            <a:chExt cx="508078" cy="489991"/>
          </a:xfrm>
          <a:solidFill>
            <a:schemeClr val="accent1"/>
          </a:solidFill>
        </p:grpSpPr>
        <p:sp>
          <p:nvSpPr>
            <p:cNvPr id="43" name="Freeform 105"/>
            <p:cNvSpPr>
              <a:spLocks/>
            </p:cNvSpPr>
            <p:nvPr/>
          </p:nvSpPr>
          <p:spPr bwMode="auto">
            <a:xfrm>
              <a:off x="10274542" y="5198749"/>
              <a:ext cx="430797" cy="409423"/>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6"/>
            <p:cNvSpPr>
              <a:spLocks/>
            </p:cNvSpPr>
            <p:nvPr/>
          </p:nvSpPr>
          <p:spPr bwMode="auto">
            <a:xfrm>
              <a:off x="10470210" y="5256299"/>
              <a:ext cx="172648" cy="169360"/>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7"/>
            <p:cNvSpPr>
              <a:spLocks/>
            </p:cNvSpPr>
            <p:nvPr/>
          </p:nvSpPr>
          <p:spPr bwMode="auto">
            <a:xfrm>
              <a:off x="10374843" y="5190529"/>
              <a:ext cx="338718" cy="26308"/>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8"/>
            <p:cNvSpPr>
              <a:spLocks/>
            </p:cNvSpPr>
            <p:nvPr/>
          </p:nvSpPr>
          <p:spPr bwMode="auto">
            <a:xfrm>
              <a:off x="10205483" y="5118181"/>
              <a:ext cx="508078" cy="26308"/>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TextBox 46"/>
          <p:cNvSpPr txBox="1"/>
          <p:nvPr/>
        </p:nvSpPr>
        <p:spPr>
          <a:xfrm>
            <a:off x="6013886" y="2027727"/>
            <a:ext cx="1814748" cy="430887"/>
          </a:xfrm>
          <a:prstGeom prst="rect">
            <a:avLst/>
          </a:prstGeom>
          <a:solidFill>
            <a:schemeClr val="accent6"/>
          </a:solidFill>
          <a:ln>
            <a:solidFill>
              <a:schemeClr val="accent6"/>
            </a:solidFill>
          </a:ln>
        </p:spPr>
        <p:txBody>
          <a:bodyPr wrap="square" lIns="0" tIns="0" rIns="0" bIns="0" rtlCol="0">
            <a:spAutoFit/>
          </a:bodyPr>
          <a:lstStyle/>
          <a:p>
            <a:pPr algn="ctr"/>
            <a:r>
              <a:rPr lang="en-US" sz="1400" b="1">
                <a:solidFill>
                  <a:schemeClr val="bg1"/>
                </a:solidFill>
              </a:rPr>
              <a:t>Seminal </a:t>
            </a:r>
            <a:br>
              <a:rPr lang="en-US" sz="1400" b="1">
                <a:solidFill>
                  <a:schemeClr val="bg1"/>
                </a:solidFill>
              </a:rPr>
            </a:br>
            <a:r>
              <a:rPr lang="en-US" sz="1400" b="1">
                <a:solidFill>
                  <a:schemeClr val="bg1"/>
                </a:solidFill>
              </a:rPr>
              <a:t>Documents</a:t>
            </a:r>
          </a:p>
        </p:txBody>
      </p:sp>
      <p:sp>
        <p:nvSpPr>
          <p:cNvPr id="49" name="TextBox 48"/>
          <p:cNvSpPr txBox="1"/>
          <p:nvPr/>
        </p:nvSpPr>
        <p:spPr>
          <a:xfrm>
            <a:off x="2120584" y="3983704"/>
            <a:ext cx="1350218" cy="430887"/>
          </a:xfrm>
          <a:prstGeom prst="rect">
            <a:avLst/>
          </a:prstGeom>
          <a:solidFill>
            <a:schemeClr val="accent2"/>
          </a:solidFill>
        </p:spPr>
        <p:txBody>
          <a:bodyPr wrap="square" lIns="0" tIns="0" rIns="0" bIns="0" rtlCol="0">
            <a:spAutoFit/>
          </a:bodyPr>
          <a:lstStyle/>
          <a:p>
            <a:pPr algn="ctr"/>
            <a:r>
              <a:rPr lang="en-US" sz="1400" b="1">
                <a:solidFill>
                  <a:schemeClr val="bg1"/>
                </a:solidFill>
              </a:rPr>
              <a:t>Data</a:t>
            </a:r>
            <a:br>
              <a:rPr lang="en-US" sz="1400" b="1">
                <a:solidFill>
                  <a:schemeClr val="bg1"/>
                </a:solidFill>
              </a:rPr>
            </a:br>
            <a:r>
              <a:rPr lang="en-US" sz="1400" b="1">
                <a:solidFill>
                  <a:schemeClr val="bg1"/>
                </a:solidFill>
              </a:rPr>
              <a:t> Sources</a:t>
            </a:r>
          </a:p>
        </p:txBody>
      </p:sp>
      <p:grpSp>
        <p:nvGrpSpPr>
          <p:cNvPr id="51" name="Group 105"/>
          <p:cNvGrpSpPr/>
          <p:nvPr/>
        </p:nvGrpSpPr>
        <p:grpSpPr>
          <a:xfrm>
            <a:off x="2957949" y="3348511"/>
            <a:ext cx="416827" cy="380528"/>
            <a:chOff x="3413125" y="3698876"/>
            <a:chExt cx="1089026" cy="865188"/>
          </a:xfrm>
          <a:solidFill>
            <a:schemeClr val="accent2"/>
          </a:solidFill>
        </p:grpSpPr>
        <p:sp>
          <p:nvSpPr>
            <p:cNvPr id="52" name="Freeform 34"/>
            <p:cNvSpPr>
              <a:spLocks/>
            </p:cNvSpPr>
            <p:nvPr/>
          </p:nvSpPr>
          <p:spPr bwMode="auto">
            <a:xfrm>
              <a:off x="3413125" y="3698876"/>
              <a:ext cx="1063625" cy="865188"/>
            </a:xfrm>
            <a:custGeom>
              <a:avLst/>
              <a:gdLst/>
              <a:ahLst/>
              <a:cxnLst>
                <a:cxn ang="0">
                  <a:pos x="0" y="0"/>
                </a:cxn>
                <a:cxn ang="0">
                  <a:pos x="24" y="0"/>
                </a:cxn>
                <a:cxn ang="0">
                  <a:pos x="24" y="523"/>
                </a:cxn>
                <a:cxn ang="0">
                  <a:pos x="670" y="523"/>
                </a:cxn>
                <a:cxn ang="0">
                  <a:pos x="670" y="545"/>
                </a:cxn>
                <a:cxn ang="0">
                  <a:pos x="0" y="545"/>
                </a:cxn>
                <a:cxn ang="0">
                  <a:pos x="0" y="0"/>
                </a:cxn>
              </a:cxnLst>
              <a:rect l="0" t="0" r="r" b="b"/>
              <a:pathLst>
                <a:path w="670" h="545">
                  <a:moveTo>
                    <a:pt x="0" y="0"/>
                  </a:moveTo>
                  <a:lnTo>
                    <a:pt x="24" y="0"/>
                  </a:lnTo>
                  <a:lnTo>
                    <a:pt x="24" y="523"/>
                  </a:lnTo>
                  <a:lnTo>
                    <a:pt x="670" y="523"/>
                  </a:lnTo>
                  <a:lnTo>
                    <a:pt x="670" y="545"/>
                  </a:lnTo>
                  <a:lnTo>
                    <a:pt x="0" y="545"/>
                  </a:lnTo>
                  <a:lnTo>
                    <a:pt x="0"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5"/>
            <p:cNvSpPr>
              <a:spLocks/>
            </p:cNvSpPr>
            <p:nvPr/>
          </p:nvSpPr>
          <p:spPr bwMode="auto">
            <a:xfrm>
              <a:off x="3448050" y="3871913"/>
              <a:ext cx="993775" cy="677863"/>
            </a:xfrm>
            <a:custGeom>
              <a:avLst/>
              <a:gdLst/>
              <a:ahLst/>
              <a:cxnLst>
                <a:cxn ang="0">
                  <a:pos x="604" y="0"/>
                </a:cxn>
                <a:cxn ang="0">
                  <a:pos x="626" y="18"/>
                </a:cxn>
                <a:cxn ang="0">
                  <a:pos x="385" y="316"/>
                </a:cxn>
                <a:cxn ang="0">
                  <a:pos x="221" y="227"/>
                </a:cxn>
                <a:cxn ang="0">
                  <a:pos x="22" y="427"/>
                </a:cxn>
                <a:cxn ang="0">
                  <a:pos x="0" y="405"/>
                </a:cxn>
                <a:cxn ang="0">
                  <a:pos x="216" y="191"/>
                </a:cxn>
                <a:cxn ang="0">
                  <a:pos x="376" y="278"/>
                </a:cxn>
                <a:cxn ang="0">
                  <a:pos x="604" y="0"/>
                </a:cxn>
              </a:cxnLst>
              <a:rect l="0" t="0" r="r" b="b"/>
              <a:pathLst>
                <a:path w="626" h="427">
                  <a:moveTo>
                    <a:pt x="604" y="0"/>
                  </a:moveTo>
                  <a:lnTo>
                    <a:pt x="626" y="18"/>
                  </a:lnTo>
                  <a:lnTo>
                    <a:pt x="385" y="316"/>
                  </a:lnTo>
                  <a:lnTo>
                    <a:pt x="221" y="227"/>
                  </a:lnTo>
                  <a:lnTo>
                    <a:pt x="22" y="427"/>
                  </a:lnTo>
                  <a:lnTo>
                    <a:pt x="0" y="405"/>
                  </a:lnTo>
                  <a:lnTo>
                    <a:pt x="216" y="191"/>
                  </a:lnTo>
                  <a:lnTo>
                    <a:pt x="376" y="278"/>
                  </a:lnTo>
                  <a:lnTo>
                    <a:pt x="604"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6"/>
            <p:cNvSpPr>
              <a:spLocks/>
            </p:cNvSpPr>
            <p:nvPr/>
          </p:nvSpPr>
          <p:spPr bwMode="auto">
            <a:xfrm>
              <a:off x="3706813" y="4122738"/>
              <a:ext cx="179388" cy="179388"/>
            </a:xfrm>
            <a:custGeom>
              <a:avLst/>
              <a:gdLst/>
              <a:ahLst/>
              <a:cxnLst>
                <a:cxn ang="0">
                  <a:pos x="57" y="0"/>
                </a:cxn>
                <a:cxn ang="0">
                  <a:pos x="78" y="4"/>
                </a:cxn>
                <a:cxn ang="0">
                  <a:pos x="96" y="16"/>
                </a:cxn>
                <a:cxn ang="0">
                  <a:pos x="109" y="35"/>
                </a:cxn>
                <a:cxn ang="0">
                  <a:pos x="113" y="56"/>
                </a:cxn>
                <a:cxn ang="0">
                  <a:pos x="109" y="78"/>
                </a:cxn>
                <a:cxn ang="0">
                  <a:pos x="96" y="96"/>
                </a:cxn>
                <a:cxn ang="0">
                  <a:pos x="78" y="109"/>
                </a:cxn>
                <a:cxn ang="0">
                  <a:pos x="57" y="113"/>
                </a:cxn>
                <a:cxn ang="0">
                  <a:pos x="35" y="109"/>
                </a:cxn>
                <a:cxn ang="0">
                  <a:pos x="17" y="96"/>
                </a:cxn>
                <a:cxn ang="0">
                  <a:pos x="4" y="78"/>
                </a:cxn>
                <a:cxn ang="0">
                  <a:pos x="0" y="56"/>
                </a:cxn>
                <a:cxn ang="0">
                  <a:pos x="4" y="35"/>
                </a:cxn>
                <a:cxn ang="0">
                  <a:pos x="17" y="16"/>
                </a:cxn>
                <a:cxn ang="0">
                  <a:pos x="35" y="4"/>
                </a:cxn>
                <a:cxn ang="0">
                  <a:pos x="57" y="0"/>
                </a:cxn>
              </a:cxnLst>
              <a:rect l="0" t="0" r="r" b="b"/>
              <a:pathLst>
                <a:path w="113" h="113">
                  <a:moveTo>
                    <a:pt x="57" y="0"/>
                  </a:moveTo>
                  <a:lnTo>
                    <a:pt x="78" y="4"/>
                  </a:lnTo>
                  <a:lnTo>
                    <a:pt x="96" y="16"/>
                  </a:lnTo>
                  <a:lnTo>
                    <a:pt x="109" y="35"/>
                  </a:lnTo>
                  <a:lnTo>
                    <a:pt x="113" y="56"/>
                  </a:lnTo>
                  <a:lnTo>
                    <a:pt x="109" y="78"/>
                  </a:lnTo>
                  <a:lnTo>
                    <a:pt x="96" y="96"/>
                  </a:lnTo>
                  <a:lnTo>
                    <a:pt x="78" y="109"/>
                  </a:lnTo>
                  <a:lnTo>
                    <a:pt x="57" y="113"/>
                  </a:lnTo>
                  <a:lnTo>
                    <a:pt x="35" y="109"/>
                  </a:lnTo>
                  <a:lnTo>
                    <a:pt x="17" y="96"/>
                  </a:lnTo>
                  <a:lnTo>
                    <a:pt x="4" y="78"/>
                  </a:lnTo>
                  <a:lnTo>
                    <a:pt x="0" y="56"/>
                  </a:lnTo>
                  <a:lnTo>
                    <a:pt x="4" y="35"/>
                  </a:lnTo>
                  <a:lnTo>
                    <a:pt x="17" y="16"/>
                  </a:lnTo>
                  <a:lnTo>
                    <a:pt x="35" y="4"/>
                  </a:lnTo>
                  <a:lnTo>
                    <a:pt x="57"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7"/>
            <p:cNvSpPr>
              <a:spLocks/>
            </p:cNvSpPr>
            <p:nvPr/>
          </p:nvSpPr>
          <p:spPr bwMode="auto">
            <a:xfrm>
              <a:off x="3951288" y="4249738"/>
              <a:ext cx="176213" cy="176213"/>
            </a:xfrm>
            <a:custGeom>
              <a:avLst/>
              <a:gdLst/>
              <a:ahLst/>
              <a:cxnLst>
                <a:cxn ang="0">
                  <a:pos x="55" y="0"/>
                </a:cxn>
                <a:cxn ang="0">
                  <a:pos x="77" y="4"/>
                </a:cxn>
                <a:cxn ang="0">
                  <a:pos x="95" y="16"/>
                </a:cxn>
                <a:cxn ang="0">
                  <a:pos x="107" y="33"/>
                </a:cxn>
                <a:cxn ang="0">
                  <a:pos x="111" y="55"/>
                </a:cxn>
                <a:cxn ang="0">
                  <a:pos x="107" y="76"/>
                </a:cxn>
                <a:cxn ang="0">
                  <a:pos x="95" y="94"/>
                </a:cxn>
                <a:cxn ang="0">
                  <a:pos x="77" y="107"/>
                </a:cxn>
                <a:cxn ang="0">
                  <a:pos x="55" y="111"/>
                </a:cxn>
                <a:cxn ang="0">
                  <a:pos x="33" y="107"/>
                </a:cxn>
                <a:cxn ang="0">
                  <a:pos x="17" y="94"/>
                </a:cxn>
                <a:cxn ang="0">
                  <a:pos x="4" y="76"/>
                </a:cxn>
                <a:cxn ang="0">
                  <a:pos x="0" y="55"/>
                </a:cxn>
                <a:cxn ang="0">
                  <a:pos x="4" y="33"/>
                </a:cxn>
                <a:cxn ang="0">
                  <a:pos x="17" y="16"/>
                </a:cxn>
                <a:cxn ang="0">
                  <a:pos x="33" y="4"/>
                </a:cxn>
                <a:cxn ang="0">
                  <a:pos x="55" y="0"/>
                </a:cxn>
              </a:cxnLst>
              <a:rect l="0" t="0" r="r" b="b"/>
              <a:pathLst>
                <a:path w="111" h="111">
                  <a:moveTo>
                    <a:pt x="55" y="0"/>
                  </a:moveTo>
                  <a:lnTo>
                    <a:pt x="77" y="4"/>
                  </a:lnTo>
                  <a:lnTo>
                    <a:pt x="95" y="16"/>
                  </a:lnTo>
                  <a:lnTo>
                    <a:pt x="107" y="33"/>
                  </a:lnTo>
                  <a:lnTo>
                    <a:pt x="111" y="55"/>
                  </a:lnTo>
                  <a:lnTo>
                    <a:pt x="107" y="76"/>
                  </a:lnTo>
                  <a:lnTo>
                    <a:pt x="95" y="94"/>
                  </a:lnTo>
                  <a:lnTo>
                    <a:pt x="77" y="107"/>
                  </a:lnTo>
                  <a:lnTo>
                    <a:pt x="55" y="111"/>
                  </a:lnTo>
                  <a:lnTo>
                    <a:pt x="33" y="107"/>
                  </a:lnTo>
                  <a:lnTo>
                    <a:pt x="17" y="94"/>
                  </a:lnTo>
                  <a:lnTo>
                    <a:pt x="4" y="76"/>
                  </a:lnTo>
                  <a:lnTo>
                    <a:pt x="0" y="55"/>
                  </a:lnTo>
                  <a:lnTo>
                    <a:pt x="4" y="33"/>
                  </a:lnTo>
                  <a:lnTo>
                    <a:pt x="17" y="16"/>
                  </a:lnTo>
                  <a:lnTo>
                    <a:pt x="33" y="4"/>
                  </a:lnTo>
                  <a:lnTo>
                    <a:pt x="55"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8"/>
            <p:cNvSpPr>
              <a:spLocks/>
            </p:cNvSpPr>
            <p:nvPr/>
          </p:nvSpPr>
          <p:spPr bwMode="auto">
            <a:xfrm>
              <a:off x="4322763" y="3816351"/>
              <a:ext cx="179388" cy="176213"/>
            </a:xfrm>
            <a:custGeom>
              <a:avLst/>
              <a:gdLst/>
              <a:ahLst/>
              <a:cxnLst>
                <a:cxn ang="0">
                  <a:pos x="57" y="0"/>
                </a:cxn>
                <a:cxn ang="0">
                  <a:pos x="78" y="4"/>
                </a:cxn>
                <a:cxn ang="0">
                  <a:pos x="97" y="17"/>
                </a:cxn>
                <a:cxn ang="0">
                  <a:pos x="109" y="33"/>
                </a:cxn>
                <a:cxn ang="0">
                  <a:pos x="113" y="55"/>
                </a:cxn>
                <a:cxn ang="0">
                  <a:pos x="109" y="77"/>
                </a:cxn>
                <a:cxn ang="0">
                  <a:pos x="97" y="95"/>
                </a:cxn>
                <a:cxn ang="0">
                  <a:pos x="78" y="108"/>
                </a:cxn>
                <a:cxn ang="0">
                  <a:pos x="57" y="111"/>
                </a:cxn>
                <a:cxn ang="0">
                  <a:pos x="35" y="108"/>
                </a:cxn>
                <a:cxn ang="0">
                  <a:pos x="17" y="95"/>
                </a:cxn>
                <a:cxn ang="0">
                  <a:pos x="4" y="77"/>
                </a:cxn>
                <a:cxn ang="0">
                  <a:pos x="0" y="55"/>
                </a:cxn>
                <a:cxn ang="0">
                  <a:pos x="4" y="33"/>
                </a:cxn>
                <a:cxn ang="0">
                  <a:pos x="17" y="17"/>
                </a:cxn>
                <a:cxn ang="0">
                  <a:pos x="35" y="4"/>
                </a:cxn>
                <a:cxn ang="0">
                  <a:pos x="57" y="0"/>
                </a:cxn>
              </a:cxnLst>
              <a:rect l="0" t="0" r="r" b="b"/>
              <a:pathLst>
                <a:path w="113" h="111">
                  <a:moveTo>
                    <a:pt x="57" y="0"/>
                  </a:moveTo>
                  <a:lnTo>
                    <a:pt x="78" y="4"/>
                  </a:lnTo>
                  <a:lnTo>
                    <a:pt x="97" y="17"/>
                  </a:lnTo>
                  <a:lnTo>
                    <a:pt x="109" y="33"/>
                  </a:lnTo>
                  <a:lnTo>
                    <a:pt x="113" y="55"/>
                  </a:lnTo>
                  <a:lnTo>
                    <a:pt x="109" y="77"/>
                  </a:lnTo>
                  <a:lnTo>
                    <a:pt x="97" y="95"/>
                  </a:lnTo>
                  <a:lnTo>
                    <a:pt x="78" y="108"/>
                  </a:lnTo>
                  <a:lnTo>
                    <a:pt x="57" y="111"/>
                  </a:lnTo>
                  <a:lnTo>
                    <a:pt x="35" y="108"/>
                  </a:lnTo>
                  <a:lnTo>
                    <a:pt x="17" y="95"/>
                  </a:lnTo>
                  <a:lnTo>
                    <a:pt x="4" y="77"/>
                  </a:lnTo>
                  <a:lnTo>
                    <a:pt x="0" y="55"/>
                  </a:lnTo>
                  <a:lnTo>
                    <a:pt x="4" y="33"/>
                  </a:lnTo>
                  <a:lnTo>
                    <a:pt x="17" y="17"/>
                  </a:lnTo>
                  <a:lnTo>
                    <a:pt x="35" y="4"/>
                  </a:lnTo>
                  <a:lnTo>
                    <a:pt x="57"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Left Arrow 56"/>
          <p:cNvSpPr/>
          <p:nvPr/>
        </p:nvSpPr>
        <p:spPr>
          <a:xfrm rot="20356846">
            <a:off x="6186009" y="2945201"/>
            <a:ext cx="522597" cy="284313"/>
          </a:xfrm>
          <a:prstGeom prst="left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8" name="Left Arrow 57"/>
          <p:cNvSpPr/>
          <p:nvPr/>
        </p:nvSpPr>
        <p:spPr>
          <a:xfrm rot="5400000">
            <a:off x="4919525" y="4537847"/>
            <a:ext cx="522597" cy="284313"/>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9" name="Left Arrow 58"/>
          <p:cNvSpPr/>
          <p:nvPr/>
        </p:nvSpPr>
        <p:spPr>
          <a:xfrm rot="10800000">
            <a:off x="3487780" y="3403564"/>
            <a:ext cx="522597" cy="284313"/>
          </a:xfrm>
          <a:prstGeom prst="lef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0" name="Left Arrow 59"/>
          <p:cNvSpPr/>
          <p:nvPr/>
        </p:nvSpPr>
        <p:spPr>
          <a:xfrm rot="14474842">
            <a:off x="4295898" y="1949581"/>
            <a:ext cx="522597" cy="284313"/>
          </a:xfrm>
          <a:prstGeom prst="lef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4533987" y="5655289"/>
            <a:ext cx="1409826" cy="343152"/>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rPr>
              <a:t>Legislation</a:t>
            </a:r>
          </a:p>
        </p:txBody>
      </p:sp>
      <p:sp>
        <p:nvSpPr>
          <p:cNvPr id="61" name="Rectangle 60"/>
          <p:cNvSpPr/>
          <p:nvPr/>
        </p:nvSpPr>
        <p:spPr>
          <a:xfrm>
            <a:off x="7750611" y="622358"/>
            <a:ext cx="4161449" cy="5827299"/>
          </a:xfrm>
          <a:prstGeom prst="rect">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endParaRPr>
          </a:p>
        </p:txBody>
      </p:sp>
      <p:sp>
        <p:nvSpPr>
          <p:cNvPr id="62" name="TextBox 61"/>
          <p:cNvSpPr txBox="1"/>
          <p:nvPr/>
        </p:nvSpPr>
        <p:spPr>
          <a:xfrm>
            <a:off x="7828634" y="714740"/>
            <a:ext cx="4027671" cy="5724644"/>
          </a:xfrm>
          <a:prstGeom prst="rect">
            <a:avLst/>
          </a:prstGeom>
          <a:noFill/>
        </p:spPr>
        <p:txBody>
          <a:bodyPr wrap="square" lIns="0" tIns="0" rIns="0" bIns="0" rtlCol="0">
            <a:spAutoFit/>
          </a:bodyPr>
          <a:lstStyle/>
          <a:p>
            <a:pPr marL="171450" lvl="0" indent="-171450">
              <a:buFont typeface="Arial" panose="020B0604020202020204" pitchFamily="34" charset="0"/>
              <a:buChar char="•"/>
            </a:pPr>
            <a:r>
              <a:rPr lang="en-US" sz="1200">
                <a:solidFill>
                  <a:srgbClr val="002C77"/>
                </a:solidFill>
              </a:rPr>
              <a:t>2020 Clark County Community Perceptions of Drug Use &amp; Harm Reduction Survey Report</a:t>
            </a:r>
          </a:p>
          <a:p>
            <a:pPr marL="171450" lvl="0" indent="-171450">
              <a:buFont typeface="Arial" panose="020B0604020202020204" pitchFamily="34" charset="0"/>
              <a:buChar char="•"/>
            </a:pPr>
            <a:r>
              <a:rPr lang="en-US" sz="1200">
                <a:solidFill>
                  <a:srgbClr val="002C77"/>
                </a:solidFill>
              </a:rPr>
              <a:t>Adverse Childhood Experiences Special Report</a:t>
            </a:r>
          </a:p>
          <a:p>
            <a:pPr marL="171450" lvl="0" indent="-171450">
              <a:buFont typeface="Arial" panose="020B0604020202020204" pitchFamily="34" charset="0"/>
              <a:buChar char="•"/>
            </a:pPr>
            <a:r>
              <a:rPr lang="en-US" sz="1200">
                <a:solidFill>
                  <a:srgbClr val="002C77"/>
                </a:solidFill>
              </a:rPr>
              <a:t>Coordination Task Force 2022 Operational &amp; Planning Framework</a:t>
            </a:r>
          </a:p>
          <a:p>
            <a:pPr marL="171450" lvl="0" indent="-171450">
              <a:buFont typeface="Arial" panose="020B0604020202020204" pitchFamily="34" charset="0"/>
              <a:buChar char="•"/>
            </a:pPr>
            <a:r>
              <a:rPr lang="en-US" sz="1200">
                <a:solidFill>
                  <a:srgbClr val="002C77"/>
                </a:solidFill>
              </a:rPr>
              <a:t>Forensic Toxicology and Nevada’s OD Surveillance System Needs Assessment </a:t>
            </a:r>
          </a:p>
          <a:p>
            <a:pPr marL="171450" lvl="0" indent="-171450">
              <a:buFont typeface="Arial" panose="020B0604020202020204" pitchFamily="34" charset="0"/>
              <a:buChar char="•"/>
            </a:pPr>
            <a:r>
              <a:rPr lang="en-US" sz="1200">
                <a:solidFill>
                  <a:srgbClr val="002C77"/>
                </a:solidFill>
              </a:rPr>
              <a:t>Formative Research to Investigate Barriers &amp; Facilitators to Accessing Services Among Current &amp; Former Opioid Users in Nevada Report</a:t>
            </a:r>
          </a:p>
          <a:p>
            <a:pPr marL="171450" lvl="0" indent="-171450">
              <a:buFont typeface="Arial" panose="020B0604020202020204" pitchFamily="34" charset="0"/>
              <a:buChar char="•"/>
            </a:pPr>
            <a:r>
              <a:rPr lang="en-US" sz="1200">
                <a:solidFill>
                  <a:srgbClr val="002C77"/>
                </a:solidFill>
              </a:rPr>
              <a:t>Nevada High Intensity Drug Trafficking Area 2021 Threat Assessment</a:t>
            </a:r>
          </a:p>
          <a:p>
            <a:pPr marL="171450" lvl="0" indent="-171450">
              <a:buFont typeface="Arial" panose="020B0604020202020204" pitchFamily="34" charset="0"/>
              <a:buChar char="•"/>
            </a:pPr>
            <a:r>
              <a:rPr lang="en-US" sz="1200">
                <a:solidFill>
                  <a:srgbClr val="002C77"/>
                </a:solidFill>
              </a:rPr>
              <a:t>Nevada Perinatal Health Initiative &amp; SUPPORT Act</a:t>
            </a:r>
          </a:p>
          <a:p>
            <a:pPr marL="171450" lvl="0" indent="-171450">
              <a:buFont typeface="Arial" panose="020B0604020202020204" pitchFamily="34" charset="0"/>
              <a:buChar char="•"/>
            </a:pPr>
            <a:r>
              <a:rPr lang="en-US" sz="1200">
                <a:solidFill>
                  <a:srgbClr val="002C77"/>
                </a:solidFill>
              </a:rPr>
              <a:t>Nevada Public Health Crisis Response</a:t>
            </a:r>
          </a:p>
          <a:p>
            <a:pPr marL="171450" lvl="0" indent="-171450">
              <a:buFont typeface="Arial" panose="020B0604020202020204" pitchFamily="34" charset="0"/>
              <a:buChar char="•"/>
            </a:pPr>
            <a:r>
              <a:rPr lang="en-US" sz="1200">
                <a:solidFill>
                  <a:srgbClr val="002C77"/>
                </a:solidFill>
              </a:rPr>
              <a:t>Nevada State Opioid Response Grant II 2019 Annual Report</a:t>
            </a:r>
          </a:p>
          <a:p>
            <a:pPr marL="171450" lvl="0" indent="-171450">
              <a:buFont typeface="Arial" panose="020B0604020202020204" pitchFamily="34" charset="0"/>
              <a:buChar char="•"/>
            </a:pPr>
            <a:r>
              <a:rPr lang="en-US" sz="1200">
                <a:solidFill>
                  <a:srgbClr val="002C77"/>
                </a:solidFill>
              </a:rPr>
              <a:t>Nevada Substance Abuse Prevention &amp; Treatment Agency Capacity Assessment Report</a:t>
            </a:r>
          </a:p>
          <a:p>
            <a:pPr marL="171450" lvl="0" indent="-171450">
              <a:buFont typeface="Arial" panose="020B0604020202020204" pitchFamily="34" charset="0"/>
              <a:buChar char="•"/>
            </a:pPr>
            <a:r>
              <a:rPr lang="en-US" sz="1200">
                <a:solidFill>
                  <a:srgbClr val="002C77"/>
                </a:solidFill>
              </a:rPr>
              <a:t>Nevada SUD &amp; OUD Treatment and Recovery Services Provider Capacity Expansion Strategic Plan</a:t>
            </a:r>
          </a:p>
          <a:p>
            <a:pPr marL="171450" lvl="0" indent="-171450">
              <a:buFont typeface="Arial" panose="020B0604020202020204" pitchFamily="34" charset="0"/>
              <a:buChar char="•"/>
            </a:pPr>
            <a:r>
              <a:rPr lang="en-US" sz="1200">
                <a:solidFill>
                  <a:srgbClr val="002C77"/>
                </a:solidFill>
              </a:rPr>
              <a:t>Nevada Vulnerability Assessment</a:t>
            </a:r>
          </a:p>
          <a:p>
            <a:pPr marL="171450" lvl="0" indent="-171450">
              <a:buFont typeface="Arial" panose="020B0604020202020204" pitchFamily="34" charset="0"/>
              <a:buChar char="•"/>
            </a:pPr>
            <a:r>
              <a:rPr lang="en-US" sz="1200">
                <a:solidFill>
                  <a:srgbClr val="002C77"/>
                </a:solidFill>
              </a:rPr>
              <a:t>Nevada’s Sustainability Plan to Support Expansion of SUD &amp; OUD Treatment &amp; Recovery Provider Capacity</a:t>
            </a:r>
          </a:p>
          <a:p>
            <a:pPr marL="171450" lvl="0" indent="-171450">
              <a:buFont typeface="Arial" panose="020B0604020202020204" pitchFamily="34" charset="0"/>
              <a:buChar char="•"/>
              <a:defRPr/>
            </a:pPr>
            <a:r>
              <a:rPr lang="en-US" sz="1200">
                <a:solidFill>
                  <a:srgbClr val="002C77"/>
                </a:solidFill>
              </a:rPr>
              <a:t>NV-OD2A: Hispanic Latinx OD; OD Landscape; OD Surveillance Quarterly Report; Polysubstance Trend Report State and Regional Reports; Suspected Nevada Drug OD Surveillance Monthly Report</a:t>
            </a:r>
          </a:p>
          <a:p>
            <a:pPr marL="171450" lvl="0" indent="-171450">
              <a:buFont typeface="Arial" panose="020B0604020202020204" pitchFamily="34" charset="0"/>
              <a:buChar char="•"/>
            </a:pPr>
            <a:r>
              <a:rPr lang="en-US" sz="1200">
                <a:solidFill>
                  <a:srgbClr val="002C77"/>
                </a:solidFill>
              </a:rPr>
              <a:t>Opioid Response Summit Final Report 2019</a:t>
            </a:r>
          </a:p>
          <a:p>
            <a:pPr marL="171450" lvl="0" indent="-171450">
              <a:buFont typeface="Arial" panose="020B0604020202020204" pitchFamily="34" charset="0"/>
              <a:buChar char="•"/>
            </a:pPr>
            <a:r>
              <a:rPr lang="en-US" sz="1200">
                <a:solidFill>
                  <a:srgbClr val="002C77"/>
                </a:solidFill>
              </a:rPr>
              <a:t>ODMAP Report by Nevada Counties</a:t>
            </a:r>
          </a:p>
          <a:p>
            <a:pPr marL="171450" lvl="0" indent="-171450">
              <a:buFont typeface="Arial" panose="020B0604020202020204" pitchFamily="34" charset="0"/>
              <a:buChar char="•"/>
            </a:pPr>
            <a:r>
              <a:rPr lang="en-US" sz="1200">
                <a:solidFill>
                  <a:srgbClr val="002C77"/>
                </a:solidFill>
              </a:rPr>
              <a:t>SUD &amp; OUD in Nevada: Policy Analysis and Infrastructure Assessment Report</a:t>
            </a:r>
            <a:endParaRPr lang="en-US" sz="1200" b="1">
              <a:solidFill>
                <a:srgbClr val="002C77"/>
              </a:solidFill>
            </a:endParaRPr>
          </a:p>
        </p:txBody>
      </p:sp>
      <p:sp>
        <p:nvSpPr>
          <p:cNvPr id="63" name="TextBox 62"/>
          <p:cNvSpPr txBox="1"/>
          <p:nvPr/>
        </p:nvSpPr>
        <p:spPr>
          <a:xfrm>
            <a:off x="1348116" y="1808950"/>
            <a:ext cx="2426003" cy="846386"/>
          </a:xfrm>
          <a:prstGeom prst="rect">
            <a:avLst/>
          </a:prstGeom>
          <a:noFill/>
        </p:spPr>
        <p:txBody>
          <a:bodyPr wrap="square" lIns="0" tIns="0" rIns="0" bIns="0" rtlCol="0">
            <a:spAutoFit/>
          </a:bodyPr>
          <a:lstStyle/>
          <a:p>
            <a:pPr marL="171450" lvl="0" indent="-171450">
              <a:buFont typeface="Arial" panose="020B0604020202020204" pitchFamily="34" charset="0"/>
              <a:buChar char="•"/>
            </a:pPr>
            <a:r>
              <a:rPr lang="en-US" sz="1100">
                <a:solidFill>
                  <a:srgbClr val="002C77"/>
                </a:solidFill>
              </a:rPr>
              <a:t>CDC </a:t>
            </a:r>
            <a:r>
              <a:rPr lang="en-US" sz="1100">
                <a:solidFill>
                  <a:srgbClr val="002C77"/>
                </a:solidFill>
                <a:latin typeface="Arial" panose="020B0604020202020204" pitchFamily="34" charset="0"/>
                <a:cs typeface="Arial" panose="020B0604020202020204" pitchFamily="34" charset="0"/>
              </a:rPr>
              <a:t>–</a:t>
            </a:r>
            <a:r>
              <a:rPr lang="en-US" sz="1100">
                <a:solidFill>
                  <a:srgbClr val="002C77"/>
                </a:solidFill>
              </a:rPr>
              <a:t> NV-OD2A</a:t>
            </a:r>
          </a:p>
          <a:p>
            <a:pPr marL="171450" lvl="0" indent="-171450">
              <a:buFont typeface="Arial" panose="020B0604020202020204" pitchFamily="34" charset="0"/>
              <a:buChar char="•"/>
            </a:pPr>
            <a:r>
              <a:rPr lang="en-US" sz="1100">
                <a:solidFill>
                  <a:srgbClr val="002C77"/>
                </a:solidFill>
              </a:rPr>
              <a:t>DHHS</a:t>
            </a:r>
          </a:p>
          <a:p>
            <a:pPr marL="171450" lvl="0" indent="-171450">
              <a:buFont typeface="Arial" panose="020B0604020202020204" pitchFamily="34" charset="0"/>
              <a:buChar char="•"/>
            </a:pPr>
            <a:r>
              <a:rPr lang="en-US" sz="1100">
                <a:solidFill>
                  <a:srgbClr val="002C77"/>
                </a:solidFill>
              </a:rPr>
              <a:t>HIDTA</a:t>
            </a:r>
          </a:p>
          <a:p>
            <a:pPr marL="171450" lvl="0" indent="-171450">
              <a:buFont typeface="Arial" panose="020B0604020202020204" pitchFamily="34" charset="0"/>
              <a:buChar char="•"/>
            </a:pPr>
            <a:r>
              <a:rPr lang="en-US" sz="1100">
                <a:solidFill>
                  <a:srgbClr val="002C77"/>
                </a:solidFill>
              </a:rPr>
              <a:t>Attorney General Office</a:t>
            </a:r>
          </a:p>
          <a:p>
            <a:pPr marL="171450" lvl="0" indent="-171450">
              <a:buFont typeface="Arial" panose="020B0604020202020204" pitchFamily="34" charset="0"/>
              <a:buChar char="•"/>
            </a:pPr>
            <a:r>
              <a:rPr lang="en-US" sz="1100">
                <a:solidFill>
                  <a:srgbClr val="002C77"/>
                </a:solidFill>
              </a:rPr>
              <a:t>Southern Health District of Nevada</a:t>
            </a:r>
            <a:endParaRPr lang="en-US" b="1">
              <a:solidFill>
                <a:srgbClr val="FFFFFF"/>
              </a:solidFill>
            </a:endParaRPr>
          </a:p>
        </p:txBody>
      </p:sp>
      <p:sp>
        <p:nvSpPr>
          <p:cNvPr id="64" name="Rectangle 63"/>
          <p:cNvSpPr/>
          <p:nvPr/>
        </p:nvSpPr>
        <p:spPr>
          <a:xfrm>
            <a:off x="1315092" y="1773619"/>
            <a:ext cx="2500316" cy="93567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65" name="TextBox 64"/>
          <p:cNvSpPr txBox="1"/>
          <p:nvPr/>
        </p:nvSpPr>
        <p:spPr>
          <a:xfrm>
            <a:off x="406600" y="4448670"/>
            <a:ext cx="3620007" cy="1777410"/>
          </a:xfrm>
          <a:prstGeom prst="rect">
            <a:avLst/>
          </a:prstGeom>
          <a:noFill/>
        </p:spPr>
        <p:txBody>
          <a:bodyPr wrap="square" lIns="0" tIns="0" rIns="0" bIns="0" rtlCol="0">
            <a:spAutoFit/>
          </a:bodyPr>
          <a:lstStyle/>
          <a:p>
            <a:pPr marL="171450" lvl="0" indent="-171450">
              <a:buFont typeface="Arial" panose="020B0604020202020204" pitchFamily="34" charset="0"/>
              <a:buChar char="•"/>
            </a:pPr>
            <a:r>
              <a:rPr lang="en-US" sz="1050">
                <a:solidFill>
                  <a:srgbClr val="002C77"/>
                </a:solidFill>
              </a:rPr>
              <a:t>441A Mandated Hospital OD Reporting</a:t>
            </a:r>
          </a:p>
          <a:p>
            <a:pPr marL="171450" lvl="0" indent="-171450">
              <a:buFont typeface="Arial" panose="020B0604020202020204" pitchFamily="34" charset="0"/>
              <a:buChar char="•"/>
            </a:pPr>
            <a:r>
              <a:rPr lang="en-US" sz="1050">
                <a:solidFill>
                  <a:srgbClr val="002C77"/>
                </a:solidFill>
              </a:rPr>
              <a:t>Coroner/Medical Examiners Office</a:t>
            </a:r>
          </a:p>
          <a:p>
            <a:pPr marL="171450" lvl="0" indent="-171450">
              <a:buFont typeface="Arial" panose="020B0604020202020204" pitchFamily="34" charset="0"/>
              <a:buChar char="•"/>
            </a:pPr>
            <a:r>
              <a:rPr lang="en-US" sz="1050">
                <a:solidFill>
                  <a:srgbClr val="002C77"/>
                </a:solidFill>
              </a:rPr>
              <a:t>Criminal History Repository Electronic Death Registry System Harm Reduction Organizations</a:t>
            </a:r>
          </a:p>
          <a:p>
            <a:pPr marL="171450" lvl="0" indent="-171450">
              <a:buFont typeface="Arial" panose="020B0604020202020204" pitchFamily="34" charset="0"/>
              <a:buChar char="•"/>
            </a:pPr>
            <a:r>
              <a:rPr lang="en-US" sz="1050">
                <a:solidFill>
                  <a:srgbClr val="002C77"/>
                </a:solidFill>
              </a:rPr>
              <a:t>HIDTA’s Overdose Data Mapping Application Program Hospital Billing Data </a:t>
            </a:r>
          </a:p>
          <a:p>
            <a:pPr marL="171450" lvl="0" indent="-171450">
              <a:buFont typeface="Arial" panose="020B0604020202020204" pitchFamily="34" charset="0"/>
              <a:buChar char="•"/>
            </a:pPr>
            <a:r>
              <a:rPr lang="en-US" sz="1050">
                <a:solidFill>
                  <a:srgbClr val="002C77"/>
                </a:solidFill>
              </a:rPr>
              <a:t>National Forensic Laboratory Information System</a:t>
            </a:r>
          </a:p>
          <a:p>
            <a:pPr marL="171450" lvl="0" indent="-171450">
              <a:buFont typeface="Arial" panose="020B0604020202020204" pitchFamily="34" charset="0"/>
              <a:buChar char="•"/>
            </a:pPr>
            <a:r>
              <a:rPr lang="en-US" sz="1050">
                <a:solidFill>
                  <a:srgbClr val="002C77"/>
                </a:solidFill>
              </a:rPr>
              <a:t>Prescription Drug Monitoring Program</a:t>
            </a:r>
          </a:p>
          <a:p>
            <a:pPr marL="171450" lvl="0" indent="-171450">
              <a:buFont typeface="Arial" panose="020B0604020202020204" pitchFamily="34" charset="0"/>
              <a:buChar char="•"/>
            </a:pPr>
            <a:r>
              <a:rPr lang="en-US" sz="1050">
                <a:solidFill>
                  <a:srgbClr val="002C77"/>
                </a:solidFill>
              </a:rPr>
              <a:t>State Unintentional Drug Overdose Reporting System Syndromic Surveillance</a:t>
            </a:r>
          </a:p>
          <a:p>
            <a:pPr marL="171450" lvl="0" indent="-171450">
              <a:buFont typeface="Arial" panose="020B0604020202020204" pitchFamily="34" charset="0"/>
              <a:buChar char="•"/>
            </a:pPr>
            <a:r>
              <a:rPr lang="en-US" sz="1050">
                <a:solidFill>
                  <a:srgbClr val="002C77"/>
                </a:solidFill>
              </a:rPr>
              <a:t>Treatment Episode Data Set</a:t>
            </a:r>
          </a:p>
        </p:txBody>
      </p:sp>
      <p:sp>
        <p:nvSpPr>
          <p:cNvPr id="66" name="Rectangle 65"/>
          <p:cNvSpPr/>
          <p:nvPr/>
        </p:nvSpPr>
        <p:spPr>
          <a:xfrm>
            <a:off x="315406" y="4399082"/>
            <a:ext cx="3701262" cy="192353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bg1"/>
              </a:solidFill>
            </a:endParaRPr>
          </a:p>
        </p:txBody>
      </p:sp>
      <p:sp>
        <p:nvSpPr>
          <p:cNvPr id="67" name="TextBox 66"/>
          <p:cNvSpPr txBox="1"/>
          <p:nvPr/>
        </p:nvSpPr>
        <p:spPr>
          <a:xfrm>
            <a:off x="4625092" y="6043967"/>
            <a:ext cx="2152650" cy="338554"/>
          </a:xfrm>
          <a:prstGeom prst="rect">
            <a:avLst/>
          </a:prstGeom>
          <a:noFill/>
        </p:spPr>
        <p:txBody>
          <a:bodyPr wrap="square" lIns="0" tIns="0" rIns="0" bIns="0" rtlCol="0">
            <a:spAutoFit/>
          </a:bodyPr>
          <a:lstStyle/>
          <a:p>
            <a:pPr marL="171450" lvl="0" indent="-171450">
              <a:buFont typeface="Arial" panose="020B0604020202020204" pitchFamily="34" charset="0"/>
              <a:buChar char="•"/>
            </a:pPr>
            <a:r>
              <a:rPr lang="en-US" sz="1100">
                <a:solidFill>
                  <a:srgbClr val="002C77"/>
                </a:solidFill>
              </a:rPr>
              <a:t>SB390</a:t>
            </a:r>
          </a:p>
          <a:p>
            <a:pPr marL="171450" lvl="0" indent="-171450">
              <a:buFont typeface="Arial" panose="020B0604020202020204" pitchFamily="34" charset="0"/>
              <a:buChar char="•"/>
            </a:pPr>
            <a:r>
              <a:rPr lang="en-US" sz="1100">
                <a:solidFill>
                  <a:srgbClr val="002C77"/>
                </a:solidFill>
              </a:rPr>
              <a:t>SUPPORT Act</a:t>
            </a:r>
          </a:p>
        </p:txBody>
      </p:sp>
      <p:sp>
        <p:nvSpPr>
          <p:cNvPr id="68" name="Rectangle 67"/>
          <p:cNvSpPr/>
          <p:nvPr/>
        </p:nvSpPr>
        <p:spPr>
          <a:xfrm>
            <a:off x="4538043" y="5919179"/>
            <a:ext cx="1592548" cy="520205"/>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48" name="TextBox 47"/>
          <p:cNvSpPr txBox="1"/>
          <p:nvPr/>
        </p:nvSpPr>
        <p:spPr>
          <a:xfrm>
            <a:off x="2186640" y="1347619"/>
            <a:ext cx="1632209" cy="430887"/>
          </a:xfrm>
          <a:prstGeom prst="rect">
            <a:avLst/>
          </a:prstGeom>
          <a:solidFill>
            <a:schemeClr val="accent1"/>
          </a:solidFill>
        </p:spPr>
        <p:txBody>
          <a:bodyPr wrap="square" lIns="0" tIns="0" rIns="0" bIns="0" rtlCol="0">
            <a:spAutoFit/>
          </a:bodyPr>
          <a:lstStyle/>
          <a:p>
            <a:pPr algn="ctr"/>
            <a:r>
              <a:rPr lang="en-US" sz="1400" b="1">
                <a:solidFill>
                  <a:schemeClr val="bg1"/>
                </a:solidFill>
              </a:rPr>
              <a:t>State Agency </a:t>
            </a:r>
          </a:p>
          <a:p>
            <a:pPr algn="ctr"/>
            <a:r>
              <a:rPr lang="en-US" sz="1400" b="1">
                <a:solidFill>
                  <a:schemeClr val="bg1"/>
                </a:solidFill>
              </a:rPr>
              <a:t>Input</a:t>
            </a:r>
          </a:p>
        </p:txBody>
      </p:sp>
    </p:spTree>
    <p:extLst>
      <p:ext uri="{BB962C8B-B14F-4D97-AF65-F5344CB8AC3E}">
        <p14:creationId xmlns:p14="http://schemas.microsoft.com/office/powerpoint/2010/main" val="178525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Opioid Impact</a:t>
            </a:r>
          </a:p>
        </p:txBody>
      </p:sp>
      <p:sp>
        <p:nvSpPr>
          <p:cNvPr id="3" name="Text Placeholder 2"/>
          <p:cNvSpPr>
            <a:spLocks noGrp="1"/>
          </p:cNvSpPr>
          <p:nvPr>
            <p:ph type="body" idx="1"/>
          </p:nvPr>
        </p:nvSpPr>
        <p:spPr/>
        <p:txBody>
          <a:bodyPr/>
          <a:lstStyle/>
          <a:p>
            <a:r>
              <a:rPr lang="en-US"/>
              <a:t>2</a:t>
            </a:r>
          </a:p>
        </p:txBody>
      </p:sp>
      <p:pic>
        <p:nvPicPr>
          <p:cNvPr id="3074" name="Picture 2" descr="offset_644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450" y="1610213"/>
            <a:ext cx="2217865" cy="509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98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Opioid Impact</a:t>
            </a:r>
          </a:p>
        </p:txBody>
      </p:sp>
      <p:sp>
        <p:nvSpPr>
          <p:cNvPr id="9" name="Content Placeholder 8"/>
          <p:cNvSpPr>
            <a:spLocks noGrp="1"/>
          </p:cNvSpPr>
          <p:nvPr>
            <p:ph idx="1"/>
            <p:custDataLst>
              <p:custData r:id="rId1"/>
            </p:custDataLst>
          </p:nvPr>
        </p:nvSpPr>
        <p:spPr>
          <a:xfrm>
            <a:off x="494401" y="1739121"/>
            <a:ext cx="9909055" cy="4514302"/>
          </a:xfrm>
        </p:spPr>
        <p:txBody>
          <a:bodyPr/>
          <a:lstStyle/>
          <a:p>
            <a:r>
              <a:rPr lang="en-US" sz="1600"/>
              <a:t>Nevada ranks nationwide: </a:t>
            </a:r>
          </a:p>
          <a:p>
            <a:pPr lvl="1"/>
            <a:r>
              <a:rPr lang="en-US" sz="1600"/>
              <a:t>Twenty-eighth in opioid overdose (OD) deaths (2019)</a:t>
            </a:r>
          </a:p>
          <a:p>
            <a:pPr lvl="1"/>
            <a:r>
              <a:rPr lang="en-US" sz="1600"/>
              <a:t>Twentieth in Opioid prescribing (2020)</a:t>
            </a:r>
          </a:p>
          <a:p>
            <a:pPr lvl="1"/>
            <a:endParaRPr lang="en-US" sz="1600"/>
          </a:p>
          <a:p>
            <a:r>
              <a:rPr lang="en-US" sz="1600"/>
              <a:t>From 2019</a:t>
            </a:r>
            <a:r>
              <a:rPr lang="en-US" sz="1600">
                <a:latin typeface="Calibri" panose="020F0502020204030204" pitchFamily="34" charset="0"/>
                <a:cs typeface="Calibri" panose="020F0502020204030204" pitchFamily="34" charset="0"/>
              </a:rPr>
              <a:t>–</a:t>
            </a:r>
            <a:r>
              <a:rPr lang="en-US" sz="1600"/>
              <a:t>2020:</a:t>
            </a:r>
          </a:p>
          <a:p>
            <a:pPr lvl="1"/>
            <a:r>
              <a:rPr lang="en-US" sz="1600"/>
              <a:t>Opioid-related OD deaths increased by 76%</a:t>
            </a:r>
          </a:p>
          <a:p>
            <a:pPr lvl="1"/>
            <a:r>
              <a:rPr lang="en-US" sz="1600"/>
              <a:t>Use of fentanyl increased by 227% </a:t>
            </a:r>
          </a:p>
          <a:p>
            <a:pPr lvl="1"/>
            <a:r>
              <a:rPr lang="en-US" sz="1600"/>
              <a:t>Opioid-related emergency department encounters increased by 26%</a:t>
            </a:r>
          </a:p>
          <a:p>
            <a:pPr marL="233362" lvl="1" indent="0">
              <a:buNone/>
            </a:pPr>
            <a:endParaRPr lang="en-US" sz="1600"/>
          </a:p>
          <a:p>
            <a:r>
              <a:rPr lang="en-US" sz="1600"/>
              <a:t>Self-Reported use of heroin and other opioids among pregnant women has quadrupled since 2004</a:t>
            </a:r>
          </a:p>
          <a:p>
            <a:r>
              <a:rPr lang="en-US" sz="1600"/>
              <a:t>Neonatal opioid exposure has more than doubled since 2010</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15</a:t>
            </a:fld>
            <a:endParaRPr lang="en-US"/>
          </a:p>
        </p:txBody>
      </p:sp>
      <p:sp>
        <p:nvSpPr>
          <p:cNvPr id="10" name="Text Placeholder 9"/>
          <p:cNvSpPr>
            <a:spLocks noGrp="1"/>
          </p:cNvSpPr>
          <p:nvPr>
            <p:ph type="body" sz="quarter" idx="12"/>
          </p:nvPr>
        </p:nvSpPr>
        <p:spPr/>
        <p:txBody>
          <a:bodyPr/>
          <a:lstStyle/>
          <a:p>
            <a:r>
              <a:rPr lang="en-US"/>
              <a:t>Statewide Statistics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793" y="806400"/>
            <a:ext cx="4313207" cy="2879066"/>
          </a:xfrm>
          <a:prstGeom prst="rect">
            <a:avLst/>
          </a:prstGeom>
        </p:spPr>
      </p:pic>
    </p:spTree>
    <p:extLst>
      <p:ext uri="{BB962C8B-B14F-4D97-AF65-F5344CB8AC3E}">
        <p14:creationId xmlns:p14="http://schemas.microsoft.com/office/powerpoint/2010/main" val="422816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Opioid Impact</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16</a:t>
            </a:fld>
            <a:endParaRPr lang="en-US"/>
          </a:p>
        </p:txBody>
      </p:sp>
      <p:sp>
        <p:nvSpPr>
          <p:cNvPr id="10" name="Text Placeholder 9"/>
          <p:cNvSpPr>
            <a:spLocks noGrp="1"/>
          </p:cNvSpPr>
          <p:nvPr>
            <p:ph type="body" sz="quarter" idx="12"/>
          </p:nvPr>
        </p:nvSpPr>
        <p:spPr/>
        <p:txBody>
          <a:bodyPr/>
          <a:lstStyle/>
          <a:p>
            <a:r>
              <a:rPr lang="en-US"/>
              <a:t>Statewide Statistics – 2020 OD Deaths</a:t>
            </a:r>
          </a:p>
        </p:txBody>
      </p:sp>
      <p:grpSp>
        <p:nvGrpSpPr>
          <p:cNvPr id="11" name="Group 10"/>
          <p:cNvGrpSpPr/>
          <p:nvPr/>
        </p:nvGrpSpPr>
        <p:grpSpPr>
          <a:xfrm>
            <a:off x="156416" y="982421"/>
            <a:ext cx="11882341" cy="5551958"/>
            <a:chOff x="-279729" y="924852"/>
            <a:chExt cx="11882341" cy="5551958"/>
          </a:xfrm>
        </p:grpSpPr>
        <p:grpSp>
          <p:nvGrpSpPr>
            <p:cNvPr id="12" name="Group 11"/>
            <p:cNvGrpSpPr/>
            <p:nvPr/>
          </p:nvGrpSpPr>
          <p:grpSpPr>
            <a:xfrm>
              <a:off x="2495115" y="1767916"/>
              <a:ext cx="2137231" cy="1671539"/>
              <a:chOff x="2603557" y="2831650"/>
              <a:chExt cx="2137231" cy="1671539"/>
            </a:xfrm>
          </p:grpSpPr>
          <p:sp>
            <p:nvSpPr>
              <p:cNvPr id="54" name="Freeform 7"/>
              <p:cNvSpPr>
                <a:spLocks/>
              </p:cNvSpPr>
              <p:nvPr/>
            </p:nvSpPr>
            <p:spPr bwMode="auto">
              <a:xfrm rot="1800000">
                <a:off x="2696743" y="2831650"/>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5" name="TextBox 54"/>
              <p:cNvSpPr txBox="1"/>
              <p:nvPr/>
            </p:nvSpPr>
            <p:spPr>
              <a:xfrm>
                <a:off x="2603557" y="2986747"/>
                <a:ext cx="2137231" cy="1107996"/>
              </a:xfrm>
              <a:prstGeom prst="rect">
                <a:avLst/>
              </a:prstGeom>
              <a:noFill/>
            </p:spPr>
            <p:txBody>
              <a:bodyPr wrap="square" rtlCol="0">
                <a:spAutoFit/>
              </a:bodyPr>
              <a:lstStyle/>
              <a:p>
                <a:pPr algn="ctr"/>
                <a:r>
                  <a:rPr lang="en-US" sz="1400" b="1" kern="0">
                    <a:solidFill>
                      <a:schemeClr val="bg1"/>
                    </a:solidFill>
                    <a:latin typeface="Arial" pitchFamily="34" charset="0"/>
                    <a:cs typeface="Arial" pitchFamily="34" charset="0"/>
                  </a:rPr>
                  <a:t> Age</a:t>
                </a:r>
              </a:p>
              <a:p>
                <a:pPr algn="ctr"/>
                <a:endParaRPr lang="en-US" sz="1000" b="1" kern="0">
                  <a:solidFill>
                    <a:schemeClr val="bg1"/>
                  </a:solidFill>
                  <a:latin typeface="Arial" pitchFamily="34" charset="0"/>
                  <a:cs typeface="Arial" pitchFamily="34" charset="0"/>
                </a:endParaRPr>
              </a:p>
              <a:p>
                <a:pPr algn="ctr"/>
                <a:r>
                  <a:rPr lang="en-US" sz="1400" kern="0">
                    <a:solidFill>
                      <a:schemeClr val="bg1"/>
                    </a:solidFill>
                    <a:latin typeface="Arial" pitchFamily="34" charset="0"/>
                    <a:cs typeface="Arial" pitchFamily="34" charset="0"/>
                  </a:rPr>
                  <a:t>55-64 years: 20.6%</a:t>
                </a:r>
              </a:p>
              <a:p>
                <a:pPr algn="ctr"/>
                <a:r>
                  <a:rPr lang="en-US" sz="1400" kern="0">
                    <a:solidFill>
                      <a:schemeClr val="bg1"/>
                    </a:solidFill>
                    <a:latin typeface="Arial" pitchFamily="34" charset="0"/>
                    <a:cs typeface="Arial" pitchFamily="34" charset="0"/>
                  </a:rPr>
                  <a:t>45-54 years: 20.1%</a:t>
                </a:r>
              </a:p>
              <a:p>
                <a:pPr algn="ctr"/>
                <a:r>
                  <a:rPr lang="en-US" sz="1400" kern="0">
                    <a:solidFill>
                      <a:schemeClr val="bg1"/>
                    </a:solidFill>
                    <a:latin typeface="Arial" pitchFamily="34" charset="0"/>
                    <a:cs typeface="Arial" pitchFamily="34" charset="0"/>
                  </a:rPr>
                  <a:t>25-34 years: 18.9%</a:t>
                </a:r>
              </a:p>
            </p:txBody>
          </p:sp>
        </p:grpSp>
        <p:sp>
          <p:nvSpPr>
            <p:cNvPr id="13" name="Freeform 7"/>
            <p:cNvSpPr>
              <a:spLocks/>
            </p:cNvSpPr>
            <p:nvPr/>
          </p:nvSpPr>
          <p:spPr bwMode="auto">
            <a:xfrm rot="1800000">
              <a:off x="1703999" y="3267700"/>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solidFill>
              <a:srgbClr val="FF8C00"/>
            </a:solidFill>
            <a:ln>
              <a:solidFill>
                <a:srgbClr val="E67E00"/>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830464" y="1763408"/>
              <a:ext cx="1931428" cy="1671539"/>
              <a:chOff x="449191" y="2172512"/>
              <a:chExt cx="1931428" cy="1671539"/>
            </a:xfrm>
          </p:grpSpPr>
          <p:sp>
            <p:nvSpPr>
              <p:cNvPr id="52" name="Freeform 7"/>
              <p:cNvSpPr>
                <a:spLocks/>
              </p:cNvSpPr>
              <p:nvPr/>
            </p:nvSpPr>
            <p:spPr bwMode="auto">
              <a:xfrm rot="1800000">
                <a:off x="449191" y="2172512"/>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a:off x="616470" y="2442214"/>
                <a:ext cx="1545149" cy="1107996"/>
              </a:xfrm>
              <a:prstGeom prst="rect">
                <a:avLst/>
              </a:prstGeom>
              <a:noFill/>
            </p:spPr>
            <p:txBody>
              <a:bodyPr wrap="square" rtlCol="0">
                <a:spAutoFit/>
              </a:bodyPr>
              <a:lstStyle/>
              <a:p>
                <a:pPr algn="ctr"/>
                <a:r>
                  <a:rPr lang="en-US" b="1" kern="0">
                    <a:solidFill>
                      <a:schemeClr val="bg1"/>
                    </a:solidFill>
                    <a:latin typeface="Arial" pitchFamily="34" charset="0"/>
                    <a:cs typeface="Arial" pitchFamily="34" charset="0"/>
                  </a:rPr>
                  <a:t>788 </a:t>
                </a:r>
                <a:r>
                  <a:rPr lang="en-US" sz="1600" b="1" kern="0">
                    <a:solidFill>
                      <a:schemeClr val="bg1"/>
                    </a:solidFill>
                    <a:latin typeface="Arial" pitchFamily="34" charset="0"/>
                    <a:cs typeface="Arial" pitchFamily="34" charset="0"/>
                  </a:rPr>
                  <a:t>Overdose Deaths (ODs) Occurred</a:t>
                </a:r>
                <a:endParaRPr lang="en-US" sz="1600" b="1">
                  <a:solidFill>
                    <a:schemeClr val="bg1"/>
                  </a:solidFill>
                  <a:latin typeface="Arial" pitchFamily="34" charset="0"/>
                  <a:cs typeface="Arial" pitchFamily="34" charset="0"/>
                </a:endParaRPr>
              </a:p>
            </p:txBody>
          </p:sp>
        </p:grpSp>
        <p:grpSp>
          <p:nvGrpSpPr>
            <p:cNvPr id="15" name="Group 14"/>
            <p:cNvGrpSpPr/>
            <p:nvPr/>
          </p:nvGrpSpPr>
          <p:grpSpPr>
            <a:xfrm>
              <a:off x="-279729" y="924852"/>
              <a:ext cx="2369760" cy="1710749"/>
              <a:chOff x="1157586" y="931966"/>
              <a:chExt cx="3250256" cy="2272350"/>
            </a:xfrm>
          </p:grpSpPr>
          <p:sp>
            <p:nvSpPr>
              <p:cNvPr id="50" name="Freeform 7"/>
              <p:cNvSpPr>
                <a:spLocks/>
              </p:cNvSpPr>
              <p:nvPr/>
            </p:nvSpPr>
            <p:spPr bwMode="auto">
              <a:xfrm rot="1800000">
                <a:off x="1875446" y="1212792"/>
                <a:ext cx="1931428" cy="1671539"/>
              </a:xfrm>
              <a:prstGeom prst="star7">
                <a:avLst/>
              </a:prstGeom>
              <a:solidFill>
                <a:schemeClr val="bg1">
                  <a:lumMod val="65000"/>
                </a:schemeClr>
              </a:solidFill>
              <a:ln>
                <a:solidFill>
                  <a:schemeClr val="bg1">
                    <a:lumMod val="50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TextBox 50"/>
              <p:cNvSpPr txBox="1"/>
              <p:nvPr/>
            </p:nvSpPr>
            <p:spPr>
              <a:xfrm>
                <a:off x="1157586" y="931966"/>
                <a:ext cx="3250256" cy="2272350"/>
              </a:xfrm>
              <a:prstGeom prst="star7">
                <a:avLst/>
              </a:prstGeom>
              <a:noFill/>
            </p:spPr>
            <p:txBody>
              <a:bodyPr wrap="square" rtlCol="0">
                <a:spAutoFit/>
              </a:bodyPr>
              <a:lstStyle/>
              <a:p>
                <a:pPr algn="ctr"/>
                <a:r>
                  <a:rPr lang="en-US" sz="1400" b="1" kern="0">
                    <a:solidFill>
                      <a:schemeClr val="bg1"/>
                    </a:solidFill>
                    <a:latin typeface="Arial" pitchFamily="34" charset="0"/>
                    <a:cs typeface="Arial" pitchFamily="34" charset="0"/>
                  </a:rPr>
                  <a:t>ODs Increased 55% from 2019</a:t>
                </a:r>
                <a:r>
                  <a:rPr lang="en-US" sz="1400" b="1" kern="0">
                    <a:solidFill>
                      <a:schemeClr val="bg1"/>
                    </a:solidFill>
                    <a:latin typeface="Calibri" panose="020F0502020204030204" pitchFamily="34" charset="0"/>
                    <a:cs typeface="Calibri" panose="020F0502020204030204" pitchFamily="34" charset="0"/>
                  </a:rPr>
                  <a:t>–</a:t>
                </a:r>
                <a:r>
                  <a:rPr lang="en-US" sz="1400" b="1" kern="0">
                    <a:solidFill>
                      <a:schemeClr val="bg1"/>
                    </a:solidFill>
                    <a:latin typeface="Arial" pitchFamily="34" charset="0"/>
                    <a:cs typeface="Arial" pitchFamily="34" charset="0"/>
                  </a:rPr>
                  <a:t>2020</a:t>
                </a:r>
                <a:endParaRPr lang="en-US" sz="1400" b="1">
                  <a:solidFill>
                    <a:schemeClr val="bg1"/>
                  </a:solidFill>
                  <a:latin typeface="Arial" pitchFamily="34" charset="0"/>
                  <a:cs typeface="Arial" pitchFamily="34" charset="0"/>
                </a:endParaRPr>
              </a:p>
            </p:txBody>
          </p:sp>
        </p:grpSp>
        <p:grpSp>
          <p:nvGrpSpPr>
            <p:cNvPr id="16" name="Group 15"/>
            <p:cNvGrpSpPr/>
            <p:nvPr/>
          </p:nvGrpSpPr>
          <p:grpSpPr>
            <a:xfrm>
              <a:off x="6119117" y="1791342"/>
              <a:ext cx="1931428" cy="1671539"/>
              <a:chOff x="3857719" y="1482446"/>
              <a:chExt cx="1931428" cy="1671539"/>
            </a:xfrm>
          </p:grpSpPr>
          <p:sp>
            <p:nvSpPr>
              <p:cNvPr id="48" name="Freeform 7"/>
              <p:cNvSpPr>
                <a:spLocks/>
              </p:cNvSpPr>
              <p:nvPr/>
            </p:nvSpPr>
            <p:spPr bwMode="auto">
              <a:xfrm rot="1800000">
                <a:off x="3857719" y="148244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9" name="TextBox 48"/>
              <p:cNvSpPr txBox="1"/>
              <p:nvPr/>
            </p:nvSpPr>
            <p:spPr>
              <a:xfrm>
                <a:off x="3988747" y="1665040"/>
                <a:ext cx="1711483" cy="984885"/>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Sex</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Male: 68.3% </a:t>
                </a:r>
              </a:p>
              <a:p>
                <a:pPr algn="ctr"/>
                <a:r>
                  <a:rPr lang="en-US" sz="1600" kern="0">
                    <a:solidFill>
                      <a:schemeClr val="bg1"/>
                    </a:solidFill>
                    <a:latin typeface="Arial" pitchFamily="34" charset="0"/>
                    <a:cs typeface="Arial" pitchFamily="34" charset="0"/>
                  </a:rPr>
                  <a:t>Female: 31.7%</a:t>
                </a:r>
                <a:endParaRPr lang="en-US" sz="1600">
                  <a:solidFill>
                    <a:schemeClr val="bg1"/>
                  </a:solidFill>
                  <a:latin typeface="Arial" pitchFamily="34" charset="0"/>
                  <a:cs typeface="Arial" pitchFamily="34" charset="0"/>
                </a:endParaRPr>
              </a:p>
            </p:txBody>
          </p:sp>
        </p:grpSp>
        <p:grpSp>
          <p:nvGrpSpPr>
            <p:cNvPr id="17" name="Group 16"/>
            <p:cNvGrpSpPr/>
            <p:nvPr/>
          </p:nvGrpSpPr>
          <p:grpSpPr>
            <a:xfrm>
              <a:off x="4350021" y="1791342"/>
              <a:ext cx="1960555" cy="1671539"/>
              <a:chOff x="5030314" y="2811413"/>
              <a:chExt cx="1960555" cy="1671539"/>
            </a:xfrm>
          </p:grpSpPr>
          <p:sp>
            <p:nvSpPr>
              <p:cNvPr id="46" name="Freeform 7"/>
              <p:cNvSpPr>
                <a:spLocks/>
              </p:cNvSpPr>
              <p:nvPr/>
            </p:nvSpPr>
            <p:spPr bwMode="auto">
              <a:xfrm rot="1800000">
                <a:off x="5030314" y="2811413"/>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5072273" y="3022768"/>
                <a:ext cx="1918596" cy="123110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Race/Ethnicity</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White: 64.3%</a:t>
                </a:r>
              </a:p>
              <a:p>
                <a:pPr algn="ctr"/>
                <a:r>
                  <a:rPr lang="en-US" sz="1600" kern="0">
                    <a:solidFill>
                      <a:schemeClr val="bg1"/>
                    </a:solidFill>
                    <a:latin typeface="Arial" pitchFamily="34" charset="0"/>
                    <a:cs typeface="Arial" pitchFamily="34" charset="0"/>
                  </a:rPr>
                  <a:t>Hispanic: 19.9%</a:t>
                </a:r>
              </a:p>
              <a:p>
                <a:pPr algn="ctr"/>
                <a:r>
                  <a:rPr lang="en-US" sz="1600" kern="0">
                    <a:solidFill>
                      <a:schemeClr val="bg1"/>
                    </a:solidFill>
                    <a:latin typeface="Arial" pitchFamily="34" charset="0"/>
                    <a:cs typeface="Arial" pitchFamily="34" charset="0"/>
                  </a:rPr>
                  <a:t>Black 14.0%</a:t>
                </a:r>
                <a:endParaRPr lang="en-US" sz="1600">
                  <a:solidFill>
                    <a:schemeClr val="bg1"/>
                  </a:solidFill>
                  <a:latin typeface="Arial" pitchFamily="34" charset="0"/>
                  <a:cs typeface="Arial" pitchFamily="34" charset="0"/>
                </a:endParaRPr>
              </a:p>
            </p:txBody>
          </p:sp>
        </p:grpSp>
        <p:grpSp>
          <p:nvGrpSpPr>
            <p:cNvPr id="18" name="Group 17"/>
            <p:cNvGrpSpPr/>
            <p:nvPr/>
          </p:nvGrpSpPr>
          <p:grpSpPr>
            <a:xfrm>
              <a:off x="7877243" y="1778333"/>
              <a:ext cx="1931428" cy="1671539"/>
              <a:chOff x="5030314" y="2811413"/>
              <a:chExt cx="1931428" cy="1671539"/>
            </a:xfrm>
          </p:grpSpPr>
          <p:sp>
            <p:nvSpPr>
              <p:cNvPr id="44" name="Freeform 7"/>
              <p:cNvSpPr>
                <a:spLocks/>
              </p:cNvSpPr>
              <p:nvPr/>
            </p:nvSpPr>
            <p:spPr bwMode="auto">
              <a:xfrm rot="1800000">
                <a:off x="5030314" y="2811413"/>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5" name="TextBox 44"/>
              <p:cNvSpPr txBox="1"/>
              <p:nvPr/>
            </p:nvSpPr>
            <p:spPr>
              <a:xfrm>
                <a:off x="5036730" y="2932892"/>
                <a:ext cx="1918596" cy="123110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Education</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HS/GED: 53.7%</a:t>
                </a:r>
              </a:p>
              <a:p>
                <a:pPr algn="ctr"/>
                <a:r>
                  <a:rPr lang="en-US" sz="1600" kern="0">
                    <a:solidFill>
                      <a:schemeClr val="bg1"/>
                    </a:solidFill>
                    <a:latin typeface="Arial" pitchFamily="34" charset="0"/>
                    <a:cs typeface="Arial" pitchFamily="34" charset="0"/>
                  </a:rPr>
                  <a:t>Bachelors: 6.5%</a:t>
                </a:r>
              </a:p>
              <a:p>
                <a:pPr algn="ctr"/>
                <a:r>
                  <a:rPr lang="en-US" sz="1600" kern="0">
                    <a:solidFill>
                      <a:schemeClr val="bg1"/>
                    </a:solidFill>
                    <a:latin typeface="Arial" pitchFamily="34" charset="0"/>
                    <a:cs typeface="Arial" pitchFamily="34" charset="0"/>
                  </a:rPr>
                  <a:t>Masters: 1.2%</a:t>
                </a:r>
                <a:endParaRPr lang="en-US" sz="1600">
                  <a:solidFill>
                    <a:schemeClr val="bg1"/>
                  </a:solidFill>
                  <a:latin typeface="Arial" pitchFamily="34" charset="0"/>
                  <a:cs typeface="Arial" pitchFamily="34" charset="0"/>
                </a:endParaRPr>
              </a:p>
            </p:txBody>
          </p:sp>
        </p:grpSp>
        <p:grpSp>
          <p:nvGrpSpPr>
            <p:cNvPr id="19" name="Group 18"/>
            <p:cNvGrpSpPr/>
            <p:nvPr/>
          </p:nvGrpSpPr>
          <p:grpSpPr>
            <a:xfrm>
              <a:off x="2547747" y="4805271"/>
              <a:ext cx="1931925" cy="1671539"/>
              <a:chOff x="8235544" y="2184036"/>
              <a:chExt cx="1931925" cy="1671539"/>
            </a:xfrm>
          </p:grpSpPr>
          <p:sp>
            <p:nvSpPr>
              <p:cNvPr id="42" name="Freeform 7"/>
              <p:cNvSpPr>
                <a:spLocks/>
              </p:cNvSpPr>
              <p:nvPr/>
            </p:nvSpPr>
            <p:spPr bwMode="auto">
              <a:xfrm rot="1800000">
                <a:off x="8236041" y="218403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 name="TextBox 42"/>
              <p:cNvSpPr txBox="1"/>
              <p:nvPr/>
            </p:nvSpPr>
            <p:spPr>
              <a:xfrm>
                <a:off x="8235544" y="2321510"/>
                <a:ext cx="1918596" cy="1477328"/>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BH Region</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Clark: 68.8%</a:t>
                </a:r>
              </a:p>
              <a:p>
                <a:pPr algn="ctr"/>
                <a:r>
                  <a:rPr lang="en-US" sz="1600" kern="0">
                    <a:solidFill>
                      <a:schemeClr val="bg1"/>
                    </a:solidFill>
                    <a:latin typeface="Arial" pitchFamily="34" charset="0"/>
                    <a:cs typeface="Arial" pitchFamily="34" charset="0"/>
                  </a:rPr>
                  <a:t>Washoe: 21.1%</a:t>
                </a:r>
              </a:p>
              <a:p>
                <a:pPr algn="ctr"/>
                <a:r>
                  <a:rPr lang="en-US" sz="1600" kern="0">
                    <a:solidFill>
                      <a:schemeClr val="bg1"/>
                    </a:solidFill>
                    <a:latin typeface="Arial" pitchFamily="34" charset="0"/>
                    <a:cs typeface="Arial" pitchFamily="34" charset="0"/>
                  </a:rPr>
                  <a:t>Northern: 4.7%</a:t>
                </a:r>
              </a:p>
              <a:p>
                <a:pPr algn="ctr"/>
                <a:endParaRPr lang="en-US" sz="1600" b="1">
                  <a:solidFill>
                    <a:schemeClr val="bg1"/>
                  </a:solidFill>
                  <a:latin typeface="Arial" pitchFamily="34" charset="0"/>
                  <a:cs typeface="Arial" pitchFamily="34" charset="0"/>
                </a:endParaRPr>
              </a:p>
            </p:txBody>
          </p:sp>
        </p:grpSp>
        <p:sp>
          <p:nvSpPr>
            <p:cNvPr id="20" name="TextBox 19"/>
            <p:cNvSpPr txBox="1"/>
            <p:nvPr/>
          </p:nvSpPr>
          <p:spPr>
            <a:xfrm>
              <a:off x="1731923" y="3507130"/>
              <a:ext cx="1918596" cy="1354217"/>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65.2% </a:t>
              </a:r>
            </a:p>
            <a:p>
              <a:pPr algn="ctr"/>
              <a:r>
                <a:rPr lang="en-US" sz="1600" b="1" kern="0">
                  <a:solidFill>
                    <a:schemeClr val="bg1"/>
                  </a:solidFill>
                  <a:latin typeface="Arial" pitchFamily="34" charset="0"/>
                  <a:cs typeface="Arial" pitchFamily="34" charset="0"/>
                </a:rPr>
                <a:t>of ODs</a:t>
              </a:r>
            </a:p>
            <a:p>
              <a:pPr algn="ctr"/>
              <a:r>
                <a:rPr lang="en-US" sz="1600" b="1" kern="0">
                  <a:solidFill>
                    <a:schemeClr val="bg1"/>
                  </a:solidFill>
                  <a:latin typeface="Arial" pitchFamily="34" charset="0"/>
                  <a:cs typeface="Arial" pitchFamily="34" charset="0"/>
                </a:rPr>
                <a:t>Involved </a:t>
              </a:r>
            </a:p>
            <a:p>
              <a:pPr algn="ctr"/>
              <a:r>
                <a:rPr lang="en-US" sz="1600" b="1" kern="0">
                  <a:solidFill>
                    <a:schemeClr val="bg1"/>
                  </a:solidFill>
                  <a:latin typeface="Arial" pitchFamily="34" charset="0"/>
                  <a:cs typeface="Arial" pitchFamily="34" charset="0"/>
                </a:rPr>
                <a:t>Opioids</a:t>
              </a:r>
            </a:p>
            <a:p>
              <a:pPr algn="ctr"/>
              <a:endParaRPr lang="en-US" sz="1600" b="1">
                <a:solidFill>
                  <a:schemeClr val="bg1"/>
                </a:solidFill>
                <a:latin typeface="Arial" pitchFamily="34" charset="0"/>
                <a:cs typeface="Arial" pitchFamily="34" charset="0"/>
              </a:endParaRPr>
            </a:p>
          </p:txBody>
        </p:sp>
        <p:grpSp>
          <p:nvGrpSpPr>
            <p:cNvPr id="21" name="Group 20"/>
            <p:cNvGrpSpPr/>
            <p:nvPr/>
          </p:nvGrpSpPr>
          <p:grpSpPr>
            <a:xfrm>
              <a:off x="3371745" y="3282746"/>
              <a:ext cx="2137231" cy="1671539"/>
              <a:chOff x="2618766" y="2831650"/>
              <a:chExt cx="2137231" cy="1671539"/>
            </a:xfrm>
          </p:grpSpPr>
          <p:sp>
            <p:nvSpPr>
              <p:cNvPr id="40" name="Freeform 7"/>
              <p:cNvSpPr>
                <a:spLocks/>
              </p:cNvSpPr>
              <p:nvPr/>
            </p:nvSpPr>
            <p:spPr bwMode="auto">
              <a:xfrm rot="1800000">
                <a:off x="2696743" y="2831650"/>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solidFill>
                <a:srgbClr val="EF4E45"/>
              </a:solidFill>
              <a:ln>
                <a:solidFill>
                  <a:srgbClr val="9A1C1F"/>
                </a:solidFill>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2618766" y="3063035"/>
                <a:ext cx="2137231" cy="1107996"/>
              </a:xfrm>
              <a:prstGeom prst="rect">
                <a:avLst/>
              </a:prstGeom>
              <a:noFill/>
            </p:spPr>
            <p:txBody>
              <a:bodyPr wrap="square" rtlCol="0">
                <a:spAutoFit/>
              </a:bodyPr>
              <a:lstStyle/>
              <a:p>
                <a:pPr algn="ctr"/>
                <a:r>
                  <a:rPr lang="en-US" sz="1400" b="1" kern="0">
                    <a:solidFill>
                      <a:schemeClr val="bg1"/>
                    </a:solidFill>
                    <a:latin typeface="Arial" pitchFamily="34" charset="0"/>
                    <a:cs typeface="Arial" pitchFamily="34" charset="0"/>
                  </a:rPr>
                  <a:t>Opioid Type</a:t>
                </a:r>
              </a:p>
              <a:p>
                <a:pPr algn="ctr"/>
                <a:endParaRPr lang="en-US" sz="1000" b="1" kern="0">
                  <a:solidFill>
                    <a:schemeClr val="bg1"/>
                  </a:solidFill>
                  <a:latin typeface="Arial" pitchFamily="34" charset="0"/>
                  <a:cs typeface="Arial" pitchFamily="34" charset="0"/>
                </a:endParaRPr>
              </a:p>
              <a:p>
                <a:pPr algn="ctr"/>
                <a:r>
                  <a:rPr lang="en-US" sz="1400" kern="0">
                    <a:solidFill>
                      <a:schemeClr val="bg1"/>
                    </a:solidFill>
                    <a:latin typeface="Arial" pitchFamily="34" charset="0"/>
                    <a:cs typeface="Arial" pitchFamily="34" charset="0"/>
                  </a:rPr>
                  <a:t>Fentanyl: 30.4%</a:t>
                </a:r>
              </a:p>
              <a:p>
                <a:pPr algn="ctr"/>
                <a:r>
                  <a:rPr lang="en-US" sz="1400" kern="0">
                    <a:solidFill>
                      <a:schemeClr val="bg1"/>
                    </a:solidFill>
                    <a:latin typeface="Arial" pitchFamily="34" charset="0"/>
                    <a:cs typeface="Arial" pitchFamily="34" charset="0"/>
                  </a:rPr>
                  <a:t>Heroin: 16.7%</a:t>
                </a:r>
              </a:p>
              <a:p>
                <a:pPr algn="ctr"/>
                <a:r>
                  <a:rPr lang="en-US" sz="1400" kern="0">
                    <a:solidFill>
                      <a:schemeClr val="bg1"/>
                    </a:solidFill>
                    <a:latin typeface="Arial" pitchFamily="34" charset="0"/>
                    <a:cs typeface="Arial" pitchFamily="34" charset="0"/>
                  </a:rPr>
                  <a:t>Prescription: 20.3%</a:t>
                </a:r>
              </a:p>
            </p:txBody>
          </p:sp>
        </p:grpSp>
        <p:grpSp>
          <p:nvGrpSpPr>
            <p:cNvPr id="22" name="Group 21"/>
            <p:cNvGrpSpPr/>
            <p:nvPr/>
          </p:nvGrpSpPr>
          <p:grpSpPr>
            <a:xfrm>
              <a:off x="5225985" y="3303814"/>
              <a:ext cx="1931428" cy="1671539"/>
              <a:chOff x="3857719" y="1482446"/>
              <a:chExt cx="1931428" cy="1671539"/>
            </a:xfrm>
          </p:grpSpPr>
          <p:sp>
            <p:nvSpPr>
              <p:cNvPr id="38" name="Freeform 7"/>
              <p:cNvSpPr>
                <a:spLocks/>
              </p:cNvSpPr>
              <p:nvPr/>
            </p:nvSpPr>
            <p:spPr bwMode="auto">
              <a:xfrm rot="1800000">
                <a:off x="3857719" y="148244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solidFill>
                <a:srgbClr val="C53532"/>
              </a:solidFill>
              <a:ln>
                <a:solidFill>
                  <a:srgbClr val="9A1C1F"/>
                </a:solid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 name="TextBox 38"/>
              <p:cNvSpPr txBox="1"/>
              <p:nvPr/>
            </p:nvSpPr>
            <p:spPr>
              <a:xfrm>
                <a:off x="3866924" y="1576302"/>
                <a:ext cx="1913017" cy="149271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Route of Administration</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Ingested: 44.4% </a:t>
                </a:r>
              </a:p>
              <a:p>
                <a:pPr algn="ctr"/>
                <a:r>
                  <a:rPr lang="en-US" sz="1600" kern="0">
                    <a:solidFill>
                      <a:schemeClr val="bg1"/>
                    </a:solidFill>
                    <a:latin typeface="Arial" pitchFamily="34" charset="0"/>
                    <a:cs typeface="Arial" pitchFamily="34" charset="0"/>
                  </a:rPr>
                  <a:t>Smoked: 21.0%</a:t>
                </a:r>
              </a:p>
              <a:p>
                <a:pPr algn="ctr"/>
                <a:r>
                  <a:rPr lang="en-US" sz="1600" kern="0">
                    <a:solidFill>
                      <a:schemeClr val="bg1"/>
                    </a:solidFill>
                    <a:latin typeface="Arial" pitchFamily="34" charset="0"/>
                    <a:cs typeface="Arial" pitchFamily="34" charset="0"/>
                  </a:rPr>
                  <a:t>IV: 16.0%</a:t>
                </a:r>
                <a:endParaRPr lang="en-US" sz="1600">
                  <a:solidFill>
                    <a:schemeClr val="bg1"/>
                  </a:solidFill>
                  <a:latin typeface="Arial" pitchFamily="34" charset="0"/>
                  <a:cs typeface="Arial" pitchFamily="34" charset="0"/>
                </a:endParaRPr>
              </a:p>
            </p:txBody>
          </p:sp>
        </p:grpSp>
        <p:grpSp>
          <p:nvGrpSpPr>
            <p:cNvPr id="23" name="Group 22"/>
            <p:cNvGrpSpPr/>
            <p:nvPr/>
          </p:nvGrpSpPr>
          <p:grpSpPr>
            <a:xfrm>
              <a:off x="7003142" y="3303069"/>
              <a:ext cx="1933662" cy="1671539"/>
              <a:chOff x="3857719" y="1482446"/>
              <a:chExt cx="1933662" cy="1671539"/>
            </a:xfrm>
          </p:grpSpPr>
          <p:sp>
            <p:nvSpPr>
              <p:cNvPr id="36" name="Freeform 7"/>
              <p:cNvSpPr>
                <a:spLocks/>
              </p:cNvSpPr>
              <p:nvPr/>
            </p:nvSpPr>
            <p:spPr bwMode="auto">
              <a:xfrm rot="1800000">
                <a:off x="3857719" y="148244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3878364" y="1603207"/>
                <a:ext cx="1913017" cy="1477328"/>
              </a:xfrm>
              <a:prstGeom prst="rect">
                <a:avLst/>
              </a:prstGeom>
              <a:noFill/>
            </p:spPr>
            <p:txBody>
              <a:bodyPr wrap="square" rtlCol="0">
                <a:spAutoFit/>
              </a:bodyPr>
              <a:lstStyle/>
              <a:p>
                <a:pPr algn="ctr"/>
                <a:r>
                  <a:rPr lang="en-US" sz="1600" b="1" kern="0" dirty="0">
                    <a:solidFill>
                      <a:schemeClr val="bg1"/>
                    </a:solidFill>
                    <a:latin typeface="Arial" pitchFamily="34" charset="0"/>
                    <a:cs typeface="Arial" pitchFamily="34" charset="0"/>
                  </a:rPr>
                  <a:t>ODs with an Opioid and…</a:t>
                </a:r>
              </a:p>
              <a:p>
                <a:pPr algn="ctr"/>
                <a:endParaRPr lang="en-US" sz="700" b="1" kern="0" dirty="0">
                  <a:solidFill>
                    <a:schemeClr val="bg1"/>
                  </a:solidFill>
                  <a:latin typeface="Arial" pitchFamily="34" charset="0"/>
                  <a:cs typeface="Arial" pitchFamily="34" charset="0"/>
                </a:endParaRPr>
              </a:p>
              <a:p>
                <a:pPr algn="ctr"/>
                <a:r>
                  <a:rPr lang="en-US" sz="1600" kern="0" dirty="0">
                    <a:solidFill>
                      <a:schemeClr val="bg1"/>
                    </a:solidFill>
                    <a:latin typeface="Arial" pitchFamily="34" charset="0"/>
                    <a:cs typeface="Arial" pitchFamily="34" charset="0"/>
                  </a:rPr>
                  <a:t>Stimulants: 26.6% </a:t>
                </a:r>
              </a:p>
              <a:p>
                <a:pPr algn="ctr"/>
                <a:r>
                  <a:rPr lang="en-US" sz="1600" kern="0" dirty="0">
                    <a:solidFill>
                      <a:schemeClr val="bg1"/>
                    </a:solidFill>
                    <a:latin typeface="Arial" pitchFamily="34" charset="0"/>
                    <a:cs typeface="Arial" pitchFamily="34" charset="0"/>
                  </a:rPr>
                  <a:t>Benzo: 18.9%</a:t>
                </a:r>
              </a:p>
              <a:p>
                <a:pPr algn="ctr"/>
                <a:r>
                  <a:rPr lang="en-US" sz="1600" kern="0" dirty="0">
                    <a:solidFill>
                      <a:schemeClr val="bg1"/>
                    </a:solidFill>
                    <a:latin typeface="Arial" pitchFamily="34" charset="0"/>
                    <a:cs typeface="Arial" pitchFamily="34" charset="0"/>
                  </a:rPr>
                  <a:t>Alcohol: 9%</a:t>
                </a:r>
                <a:endParaRPr lang="en-US" sz="1600" dirty="0">
                  <a:solidFill>
                    <a:schemeClr val="bg1"/>
                  </a:solidFill>
                  <a:latin typeface="Arial" pitchFamily="34" charset="0"/>
                  <a:cs typeface="Arial" pitchFamily="34" charset="0"/>
                </a:endParaRPr>
              </a:p>
            </p:txBody>
          </p:sp>
        </p:grpSp>
        <p:grpSp>
          <p:nvGrpSpPr>
            <p:cNvPr id="24" name="Group 23"/>
            <p:cNvGrpSpPr/>
            <p:nvPr/>
          </p:nvGrpSpPr>
          <p:grpSpPr>
            <a:xfrm>
              <a:off x="9590986" y="1764382"/>
              <a:ext cx="2011626" cy="1671539"/>
              <a:chOff x="4990215" y="2811413"/>
              <a:chExt cx="2011626" cy="1671539"/>
            </a:xfrm>
          </p:grpSpPr>
          <p:sp>
            <p:nvSpPr>
              <p:cNvPr id="34" name="Freeform 7"/>
              <p:cNvSpPr>
                <a:spLocks/>
              </p:cNvSpPr>
              <p:nvPr/>
            </p:nvSpPr>
            <p:spPr bwMode="auto">
              <a:xfrm rot="1800000">
                <a:off x="5030314" y="2811413"/>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 name="TextBox 34"/>
              <p:cNvSpPr txBox="1"/>
              <p:nvPr/>
            </p:nvSpPr>
            <p:spPr>
              <a:xfrm>
                <a:off x="4990215" y="3065362"/>
                <a:ext cx="2011626" cy="110799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Mental Health</a:t>
                </a:r>
              </a:p>
              <a:p>
                <a:pPr algn="ctr"/>
                <a:endParaRPr lang="en-US" sz="800" b="1" kern="0">
                  <a:solidFill>
                    <a:schemeClr val="bg1"/>
                  </a:solidFill>
                  <a:latin typeface="Arial" pitchFamily="34" charset="0"/>
                  <a:cs typeface="Arial" pitchFamily="34" charset="0"/>
                </a:endParaRPr>
              </a:p>
              <a:p>
                <a:pPr algn="ctr"/>
                <a:r>
                  <a:rPr lang="en-US" sz="1400" kern="0">
                    <a:solidFill>
                      <a:schemeClr val="bg1"/>
                    </a:solidFill>
                    <a:latin typeface="Arial" pitchFamily="34" charset="0"/>
                    <a:cs typeface="Arial" pitchFamily="34" charset="0"/>
                  </a:rPr>
                  <a:t>Current SUD: 77.7%</a:t>
                </a:r>
              </a:p>
              <a:p>
                <a:pPr algn="ctr"/>
                <a:r>
                  <a:rPr lang="en-US" sz="1400" kern="0">
                    <a:solidFill>
                      <a:schemeClr val="bg1"/>
                    </a:solidFill>
                    <a:latin typeface="Arial" pitchFamily="34" charset="0"/>
                    <a:cs typeface="Arial" pitchFamily="34" charset="0"/>
                  </a:rPr>
                  <a:t>Mental Illness: 34.5%</a:t>
                </a:r>
              </a:p>
              <a:p>
                <a:pPr algn="ctr"/>
                <a:r>
                  <a:rPr lang="en-US" sz="1400" kern="0">
                    <a:solidFill>
                      <a:schemeClr val="bg1"/>
                    </a:solidFill>
                    <a:latin typeface="Arial" pitchFamily="34" charset="0"/>
                    <a:cs typeface="Arial" pitchFamily="34" charset="0"/>
                  </a:rPr>
                  <a:t>Previous OD: 11.9%</a:t>
                </a:r>
              </a:p>
            </p:txBody>
          </p:sp>
        </p:grpSp>
        <p:grpSp>
          <p:nvGrpSpPr>
            <p:cNvPr id="25" name="Group 24"/>
            <p:cNvGrpSpPr/>
            <p:nvPr/>
          </p:nvGrpSpPr>
          <p:grpSpPr>
            <a:xfrm>
              <a:off x="8756984" y="3267228"/>
              <a:ext cx="1944170" cy="1684726"/>
              <a:chOff x="3857719" y="1469259"/>
              <a:chExt cx="1944170" cy="1684726"/>
            </a:xfrm>
          </p:grpSpPr>
          <p:sp>
            <p:nvSpPr>
              <p:cNvPr id="32" name="Freeform 7"/>
              <p:cNvSpPr>
                <a:spLocks/>
              </p:cNvSpPr>
              <p:nvPr/>
            </p:nvSpPr>
            <p:spPr bwMode="auto">
              <a:xfrm rot="1800000">
                <a:off x="3857719" y="148244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3888872" y="1469259"/>
                <a:ext cx="1913017" cy="1523494"/>
              </a:xfrm>
              <a:prstGeom prst="rect">
                <a:avLst/>
              </a:prstGeom>
              <a:noFill/>
            </p:spPr>
            <p:txBody>
              <a:bodyPr wrap="square" rtlCol="0">
                <a:spAutoFit/>
              </a:bodyPr>
              <a:lstStyle/>
              <a:p>
                <a:pPr algn="ctr"/>
                <a:r>
                  <a:rPr lang="en-US" sz="1500" b="1" kern="0">
                    <a:solidFill>
                      <a:schemeClr val="bg1"/>
                    </a:solidFill>
                    <a:latin typeface="Arial" pitchFamily="34" charset="0"/>
                    <a:cs typeface="Arial" pitchFamily="34" charset="0"/>
                  </a:rPr>
                  <a:t>Other </a:t>
                </a:r>
              </a:p>
              <a:p>
                <a:pPr algn="ctr"/>
                <a:r>
                  <a:rPr lang="en-US" sz="1500" b="1" kern="0">
                    <a:solidFill>
                      <a:schemeClr val="bg1"/>
                    </a:solidFill>
                    <a:latin typeface="Arial" pitchFamily="34" charset="0"/>
                    <a:cs typeface="Arial" pitchFamily="34" charset="0"/>
                  </a:rPr>
                  <a:t>Contributing Drugs:</a:t>
                </a:r>
              </a:p>
              <a:p>
                <a:pPr algn="ctr"/>
                <a:endParaRPr lang="en-US" sz="300" b="1" kern="0">
                  <a:solidFill>
                    <a:schemeClr val="bg1"/>
                  </a:solidFill>
                  <a:latin typeface="Arial" pitchFamily="34" charset="0"/>
                  <a:cs typeface="Arial" pitchFamily="34" charset="0"/>
                </a:endParaRPr>
              </a:p>
              <a:p>
                <a:pPr algn="ctr"/>
                <a:r>
                  <a:rPr lang="en-US" sz="1500" kern="0">
                    <a:solidFill>
                      <a:schemeClr val="bg1"/>
                    </a:solidFill>
                    <a:latin typeface="Arial" pitchFamily="34" charset="0"/>
                    <a:cs typeface="Arial" pitchFamily="34" charset="0"/>
                  </a:rPr>
                  <a:t>Meth: 47.7% </a:t>
                </a:r>
              </a:p>
              <a:p>
                <a:pPr algn="ctr"/>
                <a:r>
                  <a:rPr lang="en-US" sz="1500" kern="0">
                    <a:solidFill>
                      <a:schemeClr val="bg1"/>
                    </a:solidFill>
                    <a:latin typeface="Arial" pitchFamily="34" charset="0"/>
                    <a:cs typeface="Arial" pitchFamily="34" charset="0"/>
                  </a:rPr>
                  <a:t>Benzo: 21.3%</a:t>
                </a:r>
              </a:p>
              <a:p>
                <a:pPr algn="ctr"/>
                <a:r>
                  <a:rPr lang="en-US" sz="1500" kern="0">
                    <a:solidFill>
                      <a:schemeClr val="bg1"/>
                    </a:solidFill>
                    <a:latin typeface="Arial" pitchFamily="34" charset="0"/>
                    <a:cs typeface="Arial" pitchFamily="34" charset="0"/>
                  </a:rPr>
                  <a:t>Alcohol: 12.3%</a:t>
                </a:r>
                <a:endParaRPr lang="en-US" sz="1500">
                  <a:solidFill>
                    <a:schemeClr val="bg1"/>
                  </a:solidFill>
                  <a:latin typeface="Arial" pitchFamily="34" charset="0"/>
                  <a:cs typeface="Arial" pitchFamily="34" charset="0"/>
                </a:endParaRPr>
              </a:p>
            </p:txBody>
          </p:sp>
        </p:grpSp>
        <p:grpSp>
          <p:nvGrpSpPr>
            <p:cNvPr id="26" name="Group 25"/>
            <p:cNvGrpSpPr/>
            <p:nvPr/>
          </p:nvGrpSpPr>
          <p:grpSpPr>
            <a:xfrm>
              <a:off x="4316044" y="4799188"/>
              <a:ext cx="1944039" cy="1671539"/>
              <a:chOff x="3845108" y="1482446"/>
              <a:chExt cx="1944039" cy="1671539"/>
            </a:xfrm>
          </p:grpSpPr>
          <p:sp>
            <p:nvSpPr>
              <p:cNvPr id="30" name="Freeform 7"/>
              <p:cNvSpPr>
                <a:spLocks/>
              </p:cNvSpPr>
              <p:nvPr/>
            </p:nvSpPr>
            <p:spPr bwMode="auto">
              <a:xfrm rot="1800000">
                <a:off x="3857719" y="148244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3845108" y="1566566"/>
                <a:ext cx="1913017" cy="123110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Setting</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Home: 76.6% </a:t>
                </a:r>
              </a:p>
              <a:p>
                <a:pPr algn="ctr"/>
                <a:r>
                  <a:rPr lang="en-US" sz="1500" kern="0">
                    <a:solidFill>
                      <a:schemeClr val="bg1"/>
                    </a:solidFill>
                    <a:latin typeface="Arial" pitchFamily="34" charset="0"/>
                    <a:cs typeface="Arial" pitchFamily="34" charset="0"/>
                  </a:rPr>
                  <a:t>Bystander Present: </a:t>
                </a:r>
                <a:r>
                  <a:rPr lang="en-US" sz="1600" kern="0">
                    <a:solidFill>
                      <a:schemeClr val="bg1"/>
                    </a:solidFill>
                    <a:latin typeface="Arial" pitchFamily="34" charset="0"/>
                    <a:cs typeface="Arial" pitchFamily="34" charset="0"/>
                  </a:rPr>
                  <a:t>56.2%</a:t>
                </a:r>
              </a:p>
            </p:txBody>
          </p:sp>
        </p:grpSp>
        <p:grpSp>
          <p:nvGrpSpPr>
            <p:cNvPr id="27" name="Group 26"/>
            <p:cNvGrpSpPr/>
            <p:nvPr/>
          </p:nvGrpSpPr>
          <p:grpSpPr>
            <a:xfrm>
              <a:off x="6107717" y="4805236"/>
              <a:ext cx="1931925" cy="1671539"/>
              <a:chOff x="8235544" y="2184036"/>
              <a:chExt cx="1931925" cy="1671539"/>
            </a:xfrm>
          </p:grpSpPr>
          <p:sp>
            <p:nvSpPr>
              <p:cNvPr id="28" name="Freeform 7"/>
              <p:cNvSpPr>
                <a:spLocks/>
              </p:cNvSpPr>
              <p:nvPr/>
            </p:nvSpPr>
            <p:spPr bwMode="auto">
              <a:xfrm rot="1800000">
                <a:off x="8236041" y="2184036"/>
                <a:ext cx="1931428" cy="1671539"/>
              </a:xfrm>
              <a:custGeom>
                <a:avLst/>
                <a:gdLst/>
                <a:ahLst/>
                <a:cxnLst>
                  <a:cxn ang="0">
                    <a:pos x="408" y="0"/>
                  </a:cxn>
                  <a:cxn ang="0">
                    <a:pos x="1227" y="0"/>
                  </a:cxn>
                  <a:cxn ang="0">
                    <a:pos x="1635" y="707"/>
                  </a:cxn>
                  <a:cxn ang="0">
                    <a:pos x="1227" y="1415"/>
                  </a:cxn>
                  <a:cxn ang="0">
                    <a:pos x="408" y="1415"/>
                  </a:cxn>
                  <a:cxn ang="0">
                    <a:pos x="0" y="707"/>
                  </a:cxn>
                  <a:cxn ang="0">
                    <a:pos x="408" y="0"/>
                  </a:cxn>
                </a:cxnLst>
                <a:rect l="0" t="0" r="r" b="b"/>
                <a:pathLst>
                  <a:path w="1635" h="1415">
                    <a:moveTo>
                      <a:pt x="408" y="0"/>
                    </a:moveTo>
                    <a:lnTo>
                      <a:pt x="1227" y="0"/>
                    </a:lnTo>
                    <a:lnTo>
                      <a:pt x="1635" y="707"/>
                    </a:lnTo>
                    <a:lnTo>
                      <a:pt x="1227" y="1415"/>
                    </a:lnTo>
                    <a:lnTo>
                      <a:pt x="408" y="1415"/>
                    </a:lnTo>
                    <a:lnTo>
                      <a:pt x="0" y="707"/>
                    </a:lnTo>
                    <a:lnTo>
                      <a:pt x="408" y="0"/>
                    </a:lnTo>
                    <a:close/>
                  </a:path>
                </a:pathLst>
              </a:custGeom>
              <a:solidFill>
                <a:srgbClr val="EF4E45"/>
              </a:solidFill>
              <a:ln>
                <a:solidFill>
                  <a:srgbClr val="9A1C1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 name="TextBox 28"/>
              <p:cNvSpPr txBox="1"/>
              <p:nvPr/>
            </p:nvSpPr>
            <p:spPr>
              <a:xfrm>
                <a:off x="8235544" y="2321510"/>
                <a:ext cx="1918596" cy="1231106"/>
              </a:xfrm>
              <a:prstGeom prst="rect">
                <a:avLst/>
              </a:prstGeom>
              <a:noFill/>
            </p:spPr>
            <p:txBody>
              <a:bodyPr wrap="square" rtlCol="0">
                <a:spAutoFit/>
              </a:bodyPr>
              <a:lstStyle/>
              <a:p>
                <a:pPr algn="ctr"/>
                <a:r>
                  <a:rPr lang="en-US" sz="1600" b="1" kern="0">
                    <a:solidFill>
                      <a:schemeClr val="bg1"/>
                    </a:solidFill>
                    <a:latin typeface="Arial" pitchFamily="34" charset="0"/>
                    <a:cs typeface="Arial" pitchFamily="34" charset="0"/>
                  </a:rPr>
                  <a:t>Other:</a:t>
                </a:r>
              </a:p>
              <a:p>
                <a:pPr algn="ctr"/>
                <a:endParaRPr lang="en-US" sz="1000" b="1" kern="0">
                  <a:solidFill>
                    <a:schemeClr val="bg1"/>
                  </a:solidFill>
                  <a:latin typeface="Arial" pitchFamily="34" charset="0"/>
                  <a:cs typeface="Arial" pitchFamily="34" charset="0"/>
                </a:endParaRPr>
              </a:p>
              <a:p>
                <a:pPr algn="ctr"/>
                <a:r>
                  <a:rPr lang="en-US" sz="1600" kern="0">
                    <a:solidFill>
                      <a:schemeClr val="bg1"/>
                    </a:solidFill>
                    <a:latin typeface="Arial" pitchFamily="34" charset="0"/>
                    <a:cs typeface="Arial" pitchFamily="34" charset="0"/>
                  </a:rPr>
                  <a:t>Homeless: 8.9%</a:t>
                </a:r>
              </a:p>
              <a:p>
                <a:pPr algn="ctr"/>
                <a:r>
                  <a:rPr lang="en-US" sz="1600" kern="0">
                    <a:solidFill>
                      <a:schemeClr val="bg1"/>
                    </a:solidFill>
                    <a:latin typeface="Arial" pitchFamily="34" charset="0"/>
                    <a:cs typeface="Arial" pitchFamily="34" charset="0"/>
                  </a:rPr>
                  <a:t>Military: 6.6%</a:t>
                </a:r>
              </a:p>
              <a:p>
                <a:pPr algn="ctr"/>
                <a:endParaRPr lang="en-US" sz="1600" b="1">
                  <a:solidFill>
                    <a:schemeClr val="bg1"/>
                  </a:solidFill>
                  <a:latin typeface="Arial" pitchFamily="34" charset="0"/>
                  <a:cs typeface="Arial" pitchFamily="34" charset="0"/>
                </a:endParaRPr>
              </a:p>
            </p:txBody>
          </p:sp>
        </p:grpSp>
      </p:grpSp>
    </p:spTree>
    <p:extLst>
      <p:ext uri="{BB962C8B-B14F-4D97-AF65-F5344CB8AC3E}">
        <p14:creationId xmlns:p14="http://schemas.microsoft.com/office/powerpoint/2010/main" val="88511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Opioid Impact</a:t>
            </a:r>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17</a:t>
            </a:fld>
            <a:endParaRPr lang="en-US"/>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8" name="Text Placeholder 7"/>
          <p:cNvSpPr>
            <a:spLocks noGrp="1"/>
          </p:cNvSpPr>
          <p:nvPr>
            <p:ph type="body" sz="quarter" idx="12"/>
          </p:nvPr>
        </p:nvSpPr>
        <p:spPr/>
        <p:txBody>
          <a:bodyPr/>
          <a:lstStyle/>
          <a:p>
            <a:r>
              <a:rPr lang="en-US"/>
              <a:t>Region and Counties</a:t>
            </a:r>
          </a:p>
        </p:txBody>
      </p:sp>
      <p:sp>
        <p:nvSpPr>
          <p:cNvPr id="9" name="Freeform 8">
            <a:extLst>
              <a:ext uri="{FF2B5EF4-FFF2-40B4-BE49-F238E27FC236}">
                <a16:creationId xmlns:a16="http://schemas.microsoft.com/office/drawing/2014/main" id="{87B98418-DB22-7247-B4EF-AF4390CDCA0E}"/>
              </a:ext>
            </a:extLst>
          </p:cNvPr>
          <p:cNvSpPr/>
          <p:nvPr>
            <p:custDataLst>
              <p:custData r:id="rId2"/>
            </p:custDataLst>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5F924126-4C7E-8346-9B0E-D273B27C0DA6}"/>
              </a:ext>
            </a:extLst>
          </p:cNvPr>
          <p:cNvSpPr txBox="1">
            <a:spLocks/>
          </p:cNvSpPr>
          <p:nvPr/>
        </p:nvSpPr>
        <p:spPr>
          <a:xfrm>
            <a:off x="399133" y="1462079"/>
            <a:ext cx="5499100" cy="471121"/>
          </a:xfrm>
          <a:prstGeom prst="rect">
            <a:avLst/>
          </a:prstGeom>
          <a:noFill/>
        </p:spPr>
        <p:txBody>
          <a:bodyPr lIns="0" rIns="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spc="-150">
                <a:solidFill>
                  <a:srgbClr val="009DE0"/>
                </a:solidFill>
              </a:rPr>
              <a:t>Regions</a:t>
            </a:r>
            <a:br>
              <a:rPr lang="en-US" sz="3200" b="1" spc="-150">
                <a:solidFill>
                  <a:srgbClr val="009DE0"/>
                </a:solidFill>
              </a:rPr>
            </a:br>
            <a:endParaRPr lang="en-US" sz="3200" b="1" spc="-150">
              <a:solidFill>
                <a:srgbClr val="009DE0"/>
              </a:solidFill>
            </a:endParaRPr>
          </a:p>
        </p:txBody>
      </p:sp>
      <p:sp>
        <p:nvSpPr>
          <p:cNvPr id="11" name="Title 1">
            <a:extLst>
              <a:ext uri="{FF2B5EF4-FFF2-40B4-BE49-F238E27FC236}">
                <a16:creationId xmlns:a16="http://schemas.microsoft.com/office/drawing/2014/main" id="{D2EBEBF2-4D47-1043-8EED-4E75B6F8A1C6}"/>
              </a:ext>
            </a:extLst>
          </p:cNvPr>
          <p:cNvSpPr txBox="1">
            <a:spLocks/>
          </p:cNvSpPr>
          <p:nvPr/>
        </p:nvSpPr>
        <p:spPr>
          <a:xfrm>
            <a:off x="6456266" y="1420231"/>
            <a:ext cx="2403310" cy="707427"/>
          </a:xfrm>
          <a:prstGeom prst="rect">
            <a:avLst/>
          </a:prstGeom>
          <a:noFill/>
        </p:spPr>
        <p:txBody>
          <a:bodyPr lIns="0" rIns="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spc="-150">
                <a:solidFill>
                  <a:schemeClr val="bg1"/>
                </a:solidFill>
              </a:rPr>
              <a:t>Counties</a:t>
            </a:r>
          </a:p>
        </p:txBody>
      </p:sp>
      <p:sp>
        <p:nvSpPr>
          <p:cNvPr id="12" name="TextBox 11"/>
          <p:cNvSpPr txBox="1"/>
          <p:nvPr/>
        </p:nvSpPr>
        <p:spPr>
          <a:xfrm>
            <a:off x="407748" y="2098046"/>
            <a:ext cx="5490486" cy="3647152"/>
          </a:xfrm>
          <a:prstGeom prst="rect">
            <a:avLst/>
          </a:prstGeom>
          <a:noFill/>
        </p:spPr>
        <p:txBody>
          <a:bodyPr wrap="square" lIns="0" tIns="0" rIns="0" bIns="0" rtlCol="0">
            <a:spAutoFit/>
          </a:bodyPr>
          <a:lstStyle/>
          <a:p>
            <a:pPr lvl="0">
              <a:spcAft>
                <a:spcPts val="600"/>
              </a:spcAft>
            </a:pPr>
            <a:r>
              <a:rPr lang="en-US" sz="1400" b="1"/>
              <a:t>Northern Nevada (2019</a:t>
            </a:r>
            <a:r>
              <a:rPr lang="en-US" sz="1400" b="1">
                <a:latin typeface="Arial" panose="020B0604020202020204" pitchFamily="34" charset="0"/>
                <a:cs typeface="Arial" panose="020B0604020202020204" pitchFamily="34" charset="0"/>
              </a:rPr>
              <a:t>–</a:t>
            </a:r>
            <a:r>
              <a:rPr lang="en-US" sz="1400" b="1"/>
              <a:t>2020)</a:t>
            </a:r>
          </a:p>
          <a:p>
            <a:pPr marL="285750" lvl="0" indent="-285750">
              <a:spcAft>
                <a:spcPts val="600"/>
              </a:spcAft>
              <a:buFont typeface="Arial" panose="020B0604020202020204" pitchFamily="34" charset="0"/>
              <a:buChar char="•"/>
            </a:pPr>
            <a:r>
              <a:rPr lang="en-US" sz="1400"/>
              <a:t>Accidental/undetermined intent drug overdoses reported </a:t>
            </a:r>
            <a:r>
              <a:rPr lang="en-US" sz="1400" b="1"/>
              <a:t>391</a:t>
            </a:r>
          </a:p>
          <a:p>
            <a:pPr marL="285750" lvl="0" indent="-285750">
              <a:spcAft>
                <a:spcPts val="600"/>
              </a:spcAft>
              <a:buFont typeface="Arial" panose="020B0604020202020204" pitchFamily="34" charset="0"/>
              <a:buChar char="•"/>
            </a:pPr>
            <a:r>
              <a:rPr lang="en-US" sz="1400" b="1"/>
              <a:t>61%</a:t>
            </a:r>
            <a:r>
              <a:rPr lang="en-US" sz="1400"/>
              <a:t> of overdose deaths had opioids listed in the cause of death</a:t>
            </a:r>
          </a:p>
          <a:p>
            <a:pPr marL="285750" lvl="0" indent="-285750">
              <a:spcAft>
                <a:spcPts val="600"/>
              </a:spcAft>
              <a:buFont typeface="Arial" panose="020B0604020202020204" pitchFamily="34" charset="0"/>
              <a:buChar char="•"/>
            </a:pPr>
            <a:r>
              <a:rPr lang="en-US" sz="1400" b="1"/>
              <a:t>20%</a:t>
            </a:r>
            <a:r>
              <a:rPr lang="en-US" sz="1400"/>
              <a:t> overdose deaths had an opioid and stimulant present</a:t>
            </a:r>
          </a:p>
          <a:p>
            <a:pPr marL="285750" lvl="0" indent="-285750">
              <a:spcAft>
                <a:spcPts val="600"/>
              </a:spcAft>
              <a:buFont typeface="Arial" panose="020B0604020202020204" pitchFamily="34" charset="0"/>
              <a:buChar char="•"/>
            </a:pPr>
            <a:r>
              <a:rPr lang="en-US" sz="1400"/>
              <a:t>Overdose deaths due to fentanyl increased by </a:t>
            </a:r>
            <a:r>
              <a:rPr lang="en-US" sz="1400" b="1"/>
              <a:t>164%</a:t>
            </a:r>
          </a:p>
          <a:p>
            <a:pPr lvl="0">
              <a:spcAft>
                <a:spcPts val="600"/>
              </a:spcAft>
            </a:pPr>
            <a:endParaRPr lang="en-US" sz="1400"/>
          </a:p>
          <a:p>
            <a:pPr lvl="0">
              <a:spcAft>
                <a:spcPts val="600"/>
              </a:spcAft>
            </a:pPr>
            <a:r>
              <a:rPr lang="en-US" sz="1400" b="1"/>
              <a:t>Southern Nevada (2019</a:t>
            </a:r>
            <a:r>
              <a:rPr lang="en-US" sz="1400" b="1">
                <a:latin typeface="Arial" panose="020B0604020202020204" pitchFamily="34" charset="0"/>
                <a:cs typeface="Arial" panose="020B0604020202020204" pitchFamily="34" charset="0"/>
              </a:rPr>
              <a:t>–</a:t>
            </a:r>
            <a:r>
              <a:rPr lang="en-US" sz="1400" b="1"/>
              <a:t>2020)</a:t>
            </a:r>
          </a:p>
          <a:p>
            <a:pPr marL="285750" lvl="0" indent="-285750">
              <a:spcAft>
                <a:spcPts val="600"/>
              </a:spcAft>
              <a:buFont typeface="Arial" panose="020B0604020202020204" pitchFamily="34" charset="0"/>
              <a:buChar char="•"/>
            </a:pPr>
            <a:r>
              <a:rPr lang="en-US" sz="1400"/>
              <a:t>Accidental/undetermined intent drug overdoses reported </a:t>
            </a:r>
            <a:r>
              <a:rPr lang="en-US" sz="1400" b="1"/>
              <a:t>907 </a:t>
            </a:r>
            <a:br>
              <a:rPr lang="en-US" sz="1400" b="1"/>
            </a:br>
            <a:r>
              <a:rPr lang="en-US" sz="1400" b="1"/>
              <a:t>—</a:t>
            </a:r>
            <a:r>
              <a:rPr lang="en-US" sz="1400"/>
              <a:t> </a:t>
            </a:r>
            <a:r>
              <a:rPr lang="en-US" sz="1400" b="1"/>
              <a:t>68% increase</a:t>
            </a:r>
          </a:p>
          <a:p>
            <a:pPr marL="285750" lvl="0" indent="-285750">
              <a:spcAft>
                <a:spcPts val="600"/>
              </a:spcAft>
              <a:buFont typeface="Arial" panose="020B0604020202020204" pitchFamily="34" charset="0"/>
              <a:buChar char="•"/>
            </a:pPr>
            <a:r>
              <a:rPr lang="en-US" sz="1400" b="1"/>
              <a:t>66% </a:t>
            </a:r>
            <a:r>
              <a:rPr lang="en-US" sz="1400"/>
              <a:t>of overdose deaths had opioids listed in the cause of death</a:t>
            </a:r>
          </a:p>
          <a:p>
            <a:pPr marL="285750" lvl="0" indent="-285750">
              <a:spcAft>
                <a:spcPts val="600"/>
              </a:spcAft>
              <a:buFont typeface="Arial" panose="020B0604020202020204" pitchFamily="34" charset="0"/>
              <a:buChar char="•"/>
            </a:pPr>
            <a:r>
              <a:rPr lang="en-US" sz="1400"/>
              <a:t>Overdose deaths due to fentanyl increased by </a:t>
            </a:r>
            <a:r>
              <a:rPr lang="en-US" sz="1400" b="1"/>
              <a:t>257%</a:t>
            </a:r>
          </a:p>
          <a:p>
            <a:pPr marL="285750" lvl="0" indent="-285750">
              <a:spcAft>
                <a:spcPts val="600"/>
              </a:spcAft>
              <a:buFont typeface="Arial" panose="020B0604020202020204" pitchFamily="34" charset="0"/>
              <a:buChar char="•"/>
            </a:pPr>
            <a:r>
              <a:rPr lang="en-US" sz="1400"/>
              <a:t>Overdose deaths due to benzodiazepines increased by </a:t>
            </a:r>
            <a:r>
              <a:rPr lang="en-US" sz="1400" b="1"/>
              <a:t>146%</a:t>
            </a:r>
          </a:p>
          <a:p>
            <a:pPr lvl="0"/>
            <a:endParaRPr lang="en-US" sz="1400" b="1"/>
          </a:p>
        </p:txBody>
      </p:sp>
      <p:sp>
        <p:nvSpPr>
          <p:cNvPr id="13" name="TextBox 12"/>
          <p:cNvSpPr txBox="1"/>
          <p:nvPr/>
        </p:nvSpPr>
        <p:spPr>
          <a:xfrm>
            <a:off x="6456266" y="2098045"/>
            <a:ext cx="5490486" cy="3724096"/>
          </a:xfrm>
          <a:prstGeom prst="rect">
            <a:avLst/>
          </a:prstGeom>
          <a:noFill/>
        </p:spPr>
        <p:txBody>
          <a:bodyPr wrap="square" lIns="0" tIns="0" rIns="0" bIns="0" rtlCol="0">
            <a:spAutoFit/>
          </a:bodyPr>
          <a:lstStyle/>
          <a:p>
            <a:pPr lvl="0">
              <a:spcAft>
                <a:spcPts val="600"/>
              </a:spcAft>
            </a:pPr>
            <a:r>
              <a:rPr lang="en-US" sz="1400" b="1">
                <a:solidFill>
                  <a:schemeClr val="bg1"/>
                </a:solidFill>
              </a:rPr>
              <a:t>Top Five Counties with Highest number of suspected OD (2021)</a:t>
            </a:r>
          </a:p>
          <a:p>
            <a:pPr lvl="0">
              <a:spcAft>
                <a:spcPts val="600"/>
              </a:spcAft>
            </a:pPr>
            <a:endParaRPr lang="en-US" sz="1400" b="1">
              <a:solidFill>
                <a:schemeClr val="bg1"/>
              </a:solidFill>
            </a:endParaRPr>
          </a:p>
          <a:p>
            <a:pPr marL="800100" lvl="1" indent="-342900">
              <a:spcAft>
                <a:spcPts val="600"/>
              </a:spcAft>
              <a:buFont typeface="+mj-lt"/>
              <a:buAutoNum type="arabicPeriod"/>
            </a:pPr>
            <a:r>
              <a:rPr lang="en-US" sz="1400">
                <a:solidFill>
                  <a:schemeClr val="bg1"/>
                </a:solidFill>
              </a:rPr>
              <a:t>Clark</a:t>
            </a:r>
          </a:p>
          <a:p>
            <a:pPr marL="800100" lvl="1" indent="-342900">
              <a:spcAft>
                <a:spcPts val="600"/>
              </a:spcAft>
              <a:buFont typeface="+mj-lt"/>
              <a:buAutoNum type="arabicPeriod"/>
            </a:pPr>
            <a:r>
              <a:rPr lang="en-US" sz="1400">
                <a:solidFill>
                  <a:schemeClr val="bg1"/>
                </a:solidFill>
              </a:rPr>
              <a:t>Washoe</a:t>
            </a:r>
          </a:p>
          <a:p>
            <a:pPr marL="800100" lvl="1" indent="-342900">
              <a:spcAft>
                <a:spcPts val="600"/>
              </a:spcAft>
              <a:buFont typeface="+mj-lt"/>
              <a:buAutoNum type="arabicPeriod"/>
            </a:pPr>
            <a:r>
              <a:rPr lang="en-US" sz="1400">
                <a:solidFill>
                  <a:schemeClr val="bg1"/>
                </a:solidFill>
              </a:rPr>
              <a:t>Nye</a:t>
            </a:r>
          </a:p>
          <a:p>
            <a:pPr lvl="0">
              <a:spcAft>
                <a:spcPts val="600"/>
              </a:spcAft>
            </a:pPr>
            <a:endParaRPr lang="en-US" sz="1400" b="1">
              <a:solidFill>
                <a:schemeClr val="bg1"/>
              </a:solidFill>
            </a:endParaRPr>
          </a:p>
          <a:p>
            <a:pPr lvl="0">
              <a:spcAft>
                <a:spcPts val="600"/>
              </a:spcAft>
            </a:pPr>
            <a:endParaRPr lang="en-US" sz="1400" b="1">
              <a:solidFill>
                <a:schemeClr val="bg1"/>
              </a:solidFill>
            </a:endParaRPr>
          </a:p>
          <a:p>
            <a:pPr lvl="0">
              <a:spcAft>
                <a:spcPts val="600"/>
              </a:spcAft>
            </a:pPr>
            <a:r>
              <a:rPr lang="en-US" sz="1400" b="1">
                <a:solidFill>
                  <a:schemeClr val="bg1"/>
                </a:solidFill>
              </a:rPr>
              <a:t>Top Five Counties with Highest rate of Opioid-related OD deaths</a:t>
            </a:r>
          </a:p>
          <a:p>
            <a:pPr lvl="0">
              <a:spcAft>
                <a:spcPts val="600"/>
              </a:spcAft>
            </a:pPr>
            <a:endParaRPr lang="en-US" sz="1400" b="1">
              <a:solidFill>
                <a:schemeClr val="bg1"/>
              </a:solidFill>
            </a:endParaRPr>
          </a:p>
          <a:p>
            <a:pPr marL="800100" lvl="1" indent="-342900">
              <a:spcAft>
                <a:spcPts val="600"/>
              </a:spcAft>
              <a:buFont typeface="+mj-lt"/>
              <a:buAutoNum type="arabicPeriod"/>
            </a:pPr>
            <a:r>
              <a:rPr lang="en-US" sz="1400">
                <a:solidFill>
                  <a:schemeClr val="bg1"/>
                </a:solidFill>
              </a:rPr>
              <a:t>Churchill</a:t>
            </a:r>
          </a:p>
          <a:p>
            <a:pPr marL="800100" lvl="1" indent="-342900">
              <a:spcAft>
                <a:spcPts val="600"/>
              </a:spcAft>
              <a:buFont typeface="+mj-lt"/>
              <a:buAutoNum type="arabicPeriod"/>
            </a:pPr>
            <a:r>
              <a:rPr lang="en-US" sz="1400">
                <a:solidFill>
                  <a:schemeClr val="bg1"/>
                </a:solidFill>
              </a:rPr>
              <a:t>Lyon</a:t>
            </a:r>
          </a:p>
          <a:p>
            <a:pPr marL="800100" lvl="1" indent="-342900">
              <a:spcAft>
                <a:spcPts val="600"/>
              </a:spcAft>
              <a:buFont typeface="+mj-lt"/>
              <a:buAutoNum type="arabicPeriod"/>
            </a:pPr>
            <a:r>
              <a:rPr lang="en-US" sz="1400">
                <a:solidFill>
                  <a:schemeClr val="bg1"/>
                </a:solidFill>
              </a:rPr>
              <a:t>Humboldt</a:t>
            </a:r>
          </a:p>
          <a:p>
            <a:pPr lvl="0"/>
            <a:endParaRPr lang="en-US" sz="1400" b="1">
              <a:solidFill>
                <a:srgbClr val="009DE0"/>
              </a:solidFill>
            </a:endParaRPr>
          </a:p>
        </p:txBody>
      </p:sp>
      <p:sp>
        <p:nvSpPr>
          <p:cNvPr id="14" name="TextBox 13"/>
          <p:cNvSpPr txBox="1"/>
          <p:nvPr/>
        </p:nvSpPr>
        <p:spPr>
          <a:xfrm>
            <a:off x="8890151" y="2665297"/>
            <a:ext cx="2282982" cy="430887"/>
          </a:xfrm>
          <a:prstGeom prst="rect">
            <a:avLst/>
          </a:prstGeom>
          <a:noFill/>
        </p:spPr>
        <p:txBody>
          <a:bodyPr wrap="square" lIns="0" tIns="0" rIns="0" bIns="0" rtlCol="0">
            <a:spAutoFit/>
          </a:bodyPr>
          <a:lstStyle/>
          <a:p>
            <a:pPr algn="l"/>
            <a:r>
              <a:rPr lang="en-US" sz="1400">
                <a:solidFill>
                  <a:schemeClr val="bg1"/>
                </a:solidFill>
              </a:rPr>
              <a:t>4.   Douglas </a:t>
            </a:r>
          </a:p>
          <a:p>
            <a:pPr algn="l"/>
            <a:r>
              <a:rPr lang="en-US" sz="1400">
                <a:solidFill>
                  <a:schemeClr val="bg1"/>
                </a:solidFill>
              </a:rPr>
              <a:t>5.   Elko</a:t>
            </a:r>
          </a:p>
        </p:txBody>
      </p:sp>
      <p:sp>
        <p:nvSpPr>
          <p:cNvPr id="15" name="TextBox 14"/>
          <p:cNvSpPr txBox="1"/>
          <p:nvPr/>
        </p:nvSpPr>
        <p:spPr>
          <a:xfrm>
            <a:off x="8890151" y="4701698"/>
            <a:ext cx="2282982" cy="430887"/>
          </a:xfrm>
          <a:prstGeom prst="rect">
            <a:avLst/>
          </a:prstGeom>
          <a:noFill/>
        </p:spPr>
        <p:txBody>
          <a:bodyPr wrap="square" lIns="0" tIns="0" rIns="0" bIns="0" rtlCol="0">
            <a:spAutoFit/>
          </a:bodyPr>
          <a:lstStyle/>
          <a:p>
            <a:pPr algn="l"/>
            <a:r>
              <a:rPr lang="en-US" sz="1400">
                <a:solidFill>
                  <a:schemeClr val="bg1"/>
                </a:solidFill>
              </a:rPr>
              <a:t>4.   Lincoln </a:t>
            </a:r>
          </a:p>
          <a:p>
            <a:pPr algn="l"/>
            <a:r>
              <a:rPr lang="en-US" sz="1400">
                <a:solidFill>
                  <a:schemeClr val="bg1"/>
                </a:solidFill>
              </a:rPr>
              <a:t>5.   Carson City</a:t>
            </a:r>
          </a:p>
        </p:txBody>
      </p:sp>
    </p:spTree>
    <p:custDataLst>
      <p:custData r:id="rId1"/>
    </p:custDataLst>
    <p:extLst>
      <p:ext uri="{BB962C8B-B14F-4D97-AF65-F5344CB8AC3E}">
        <p14:creationId xmlns:p14="http://schemas.microsoft.com/office/powerpoint/2010/main" val="3694723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Health Equity</a:t>
            </a:r>
          </a:p>
        </p:txBody>
      </p:sp>
      <p:sp>
        <p:nvSpPr>
          <p:cNvPr id="9" name="Content Placeholder 8"/>
          <p:cNvSpPr>
            <a:spLocks noGrp="1"/>
          </p:cNvSpPr>
          <p:nvPr>
            <p:ph idx="1"/>
            <p:custDataLst>
              <p:custData r:id="rId1"/>
            </p:custDataLst>
          </p:nvPr>
        </p:nvSpPr>
        <p:spPr>
          <a:xfrm>
            <a:off x="619340" y="1353155"/>
            <a:ext cx="7733550" cy="4514302"/>
          </a:xfrm>
        </p:spPr>
        <p:txBody>
          <a:bodyPr/>
          <a:lstStyle/>
          <a:p>
            <a:r>
              <a:rPr lang="en-US" sz="1500" b="1">
                <a:latin typeface="Arial" panose="020B0604020202020204" pitchFamily="34" charset="0"/>
                <a:cs typeface="Arial" panose="020B0604020202020204" pitchFamily="34" charset="0"/>
              </a:rPr>
              <a:t>In Nevada</a:t>
            </a:r>
          </a:p>
          <a:p>
            <a:pPr lvl="1"/>
            <a:r>
              <a:rPr lang="en-US">
                <a:latin typeface="Arial" panose="020B0604020202020204" pitchFamily="34" charset="0"/>
                <a:cs typeface="Arial" panose="020B0604020202020204" pitchFamily="34" charset="0"/>
              </a:rPr>
              <a:t>Nearly 9% of the population under age 65 have disabilities</a:t>
            </a:r>
          </a:p>
          <a:p>
            <a:pPr lvl="1"/>
            <a:r>
              <a:rPr lang="en-US">
                <a:latin typeface="Arial" panose="020B0604020202020204" pitchFamily="34" charset="0"/>
                <a:cs typeface="Arial" panose="020B0604020202020204" pitchFamily="34" charset="0"/>
              </a:rPr>
              <a:t>Over 12% live in poverty</a:t>
            </a:r>
          </a:p>
          <a:p>
            <a:pPr lvl="1" indent="-223520"/>
            <a:r>
              <a:rPr lang="en-US">
                <a:latin typeface="Arial" panose="020B0604020202020204" pitchFamily="34" charset="0"/>
                <a:cs typeface="Arial" panose="020B0604020202020204" pitchFamily="34" charset="0"/>
              </a:rPr>
              <a:t>11% of residents are uninsured</a:t>
            </a:r>
          </a:p>
          <a:p>
            <a:pPr lvl="1" indent="-223520"/>
            <a:r>
              <a:rPr lang="en-US">
                <a:latin typeface="Arial" panose="020B0604020202020204" pitchFamily="34" charset="0"/>
                <a:cs typeface="Arial" panose="020B0604020202020204" pitchFamily="34" charset="0"/>
              </a:rPr>
              <a:t>48% or the population is minority </a:t>
            </a:r>
          </a:p>
          <a:p>
            <a:pPr lvl="1" indent="-223520"/>
            <a:r>
              <a:rPr lang="en-US">
                <a:latin typeface="Arial" panose="020B0604020202020204" pitchFamily="34" charset="0"/>
                <a:cs typeface="Arial" panose="020B0604020202020204" pitchFamily="34" charset="0"/>
              </a:rPr>
              <a:t>Over 30% speak a language other than English at home</a:t>
            </a:r>
          </a:p>
          <a:p>
            <a:pPr indent="-223520"/>
            <a:r>
              <a:rPr lang="en-US" sz="1500">
                <a:latin typeface="Arial" panose="020B0604020202020204" pitchFamily="34" charset="0"/>
                <a:cs typeface="Arial" panose="020B0604020202020204" pitchFamily="34" charset="0"/>
              </a:rPr>
              <a:t>Nevada has the largest percentage of uninsured unauthorized immigrants in the region</a:t>
            </a:r>
          </a:p>
          <a:p>
            <a:r>
              <a:rPr lang="en-US" sz="1500">
                <a:latin typeface="Arial" panose="020B0604020202020204" pitchFamily="34" charset="0"/>
                <a:cs typeface="Arial" panose="020B0604020202020204" pitchFamily="34" charset="0"/>
              </a:rPr>
              <a:t>Nevada has 27 federally-recognized tribes </a:t>
            </a:r>
          </a:p>
          <a:p>
            <a:pPr lvl="1"/>
            <a:r>
              <a:rPr lang="en-US">
                <a:latin typeface="Arial" panose="020B0604020202020204" pitchFamily="34" charset="0"/>
                <a:cs typeface="Arial" panose="020B0604020202020204" pitchFamily="34" charset="0"/>
              </a:rPr>
              <a:t>97% of Nevada's tribal nations are rural</a:t>
            </a:r>
          </a:p>
          <a:p>
            <a:pPr lvl="1"/>
            <a:r>
              <a:rPr lang="en-US">
                <a:latin typeface="Arial" panose="020B0604020202020204" pitchFamily="34" charset="0"/>
                <a:cs typeface="Arial" panose="020B0604020202020204" pitchFamily="34" charset="0"/>
              </a:rPr>
              <a:t>1.1% of the State’s population is American Indian Alaskan Native (AIAN) </a:t>
            </a:r>
          </a:p>
          <a:p>
            <a:pPr lvl="1"/>
            <a:r>
              <a:rPr lang="en-US">
                <a:latin typeface="Arial" panose="020B0604020202020204" pitchFamily="34" charset="0"/>
                <a:cs typeface="Arial" panose="020B0604020202020204" pitchFamily="34" charset="0"/>
              </a:rPr>
              <a:t>30% of Nevada’s AIAN lives in poverty</a:t>
            </a:r>
          </a:p>
          <a:p>
            <a:pPr indent="-223520"/>
            <a:r>
              <a:rPr lang="en-US" sz="1500">
                <a:latin typeface="Arial" panose="020B0604020202020204" pitchFamily="34" charset="0"/>
                <a:cs typeface="Arial" panose="020B0604020202020204" pitchFamily="34" charset="0"/>
              </a:rPr>
              <a:t>Nevada has only 11 SUD providers per 1,000 adults with addictions compared to the national average of 32 per 1,000.</a:t>
            </a:r>
            <a:endParaRPr lang="en-US" sz="1500" b="1">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Hispanics face higher rates of overdose deaths</a:t>
            </a:r>
          </a:p>
          <a:p>
            <a:pPr lvl="1"/>
            <a:r>
              <a:rPr lang="en-US">
                <a:latin typeface="Arial" panose="020B0604020202020204" pitchFamily="34" charset="0"/>
                <a:cs typeface="Arial" panose="020B0604020202020204" pitchFamily="34" charset="0"/>
              </a:rPr>
              <a:t>Overdose deaths of Hispanics increased by 120% from 2019–2020 </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18</a:t>
            </a:fld>
            <a:endParaRPr lang="en-US"/>
          </a:p>
        </p:txBody>
      </p:sp>
      <p:pic>
        <p:nvPicPr>
          <p:cNvPr id="4100" name="Picture 4" descr="GettyImages-1222618776"/>
          <p:cNvPicPr>
            <a:picLocks noChangeAspect="1" noChangeArrowheads="1"/>
          </p:cNvPicPr>
          <p:nvPr/>
        </p:nvPicPr>
        <p:blipFill rotWithShape="1">
          <a:blip r:embed="rId3">
            <a:extLst>
              <a:ext uri="{28A0092B-C50C-407E-A947-70E740481C1C}">
                <a14:useLocalDpi xmlns:a14="http://schemas.microsoft.com/office/drawing/2010/main" val="0"/>
              </a:ext>
            </a:extLst>
          </a:blip>
          <a:srcRect l="44071" r="4366"/>
          <a:stretch/>
        </p:blipFill>
        <p:spPr bwMode="auto">
          <a:xfrm>
            <a:off x="8157792" y="2000892"/>
            <a:ext cx="3929106"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16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Opioid Availability</a:t>
            </a:r>
          </a:p>
        </p:txBody>
      </p:sp>
      <p:sp>
        <p:nvSpPr>
          <p:cNvPr id="9" name="Content Placeholder 8"/>
          <p:cNvSpPr>
            <a:spLocks noGrp="1"/>
          </p:cNvSpPr>
          <p:nvPr>
            <p:ph idx="1"/>
            <p:custDataLst>
              <p:custData r:id="rId1"/>
            </p:custDataLst>
          </p:nvPr>
        </p:nvSpPr>
        <p:spPr>
          <a:xfrm>
            <a:off x="485776" y="1609725"/>
            <a:ext cx="8339725" cy="4514302"/>
          </a:xfrm>
        </p:spPr>
        <p:txBody>
          <a:bodyPr/>
          <a:lstStyle/>
          <a:p>
            <a:r>
              <a:rPr lang="en-US" sz="1600">
                <a:latin typeface="Arial" panose="020B0604020202020204" pitchFamily="34" charset="0"/>
                <a:cs typeface="Arial" panose="020B0604020202020204" pitchFamily="34" charset="0"/>
              </a:rPr>
              <a:t>Nevada is a target rich environment for drug trafficking and money laundering to include major transportation highways, shared borders with major drug trafficking areas like California and Arizona, tourism, gaming, manufacturing, etc.</a:t>
            </a:r>
          </a:p>
          <a:p>
            <a:r>
              <a:rPr lang="en-US" sz="1600">
                <a:latin typeface="Arial" panose="020B0604020202020204" pitchFamily="34" charset="0"/>
                <a:cs typeface="Arial" panose="020B0604020202020204" pitchFamily="34" charset="0"/>
              </a:rPr>
              <a:t>Initially, the pandemic slowed the pace of drug trafficking into the United States; however, the threat of illicit drugs — including the rates of overdoses — persisted as traffickers adapted and drug compositions like fentanyl became more potent. Additionally, during the lockdown, drug dealers were able to turn to the Dark Net to sell and purchase drugs and other illicit commodities. </a:t>
            </a:r>
          </a:p>
          <a:p>
            <a:r>
              <a:rPr lang="en-US" sz="1600">
                <a:latin typeface="Arial" panose="020B0604020202020204" pitchFamily="34" charset="0"/>
                <a:cs typeface="Arial" panose="020B0604020202020204" pitchFamily="34" charset="0"/>
              </a:rPr>
              <a:t>Nevada HIDTA assesses with high confidence that opiates (fentanyl and heroin) will continue to be a high drug threat to its AOR with a 196% increase in fentanyl overdose deaths between 2019 and 2020, surpassing heroin as a top drug threat. </a:t>
            </a:r>
          </a:p>
        </p:txBody>
      </p:sp>
      <p:sp>
        <p:nvSpPr>
          <p:cNvPr id="4" name="Slide Number Placeholder 3"/>
          <p:cNvSpPr>
            <a:spLocks noGrp="1"/>
          </p:cNvSpPr>
          <p:nvPr>
            <p:ph type="sldNum" sz="quarter" idx="10"/>
          </p:nvPr>
        </p:nvSpPr>
        <p:spPr/>
        <p:txBody>
          <a:bodyPr/>
          <a:lstStyle/>
          <a:p>
            <a:fld id="{DF66040D-6F20-4F4B-8995-856BEECD84BE}" type="slidenum">
              <a:rPr lang="en-US" smtClean="0"/>
              <a:pPr/>
              <a:t>19</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9775"/>
          <a:stretch/>
        </p:blipFill>
        <p:spPr>
          <a:xfrm>
            <a:off x="7506530" y="2005334"/>
            <a:ext cx="4685470" cy="4852666"/>
          </a:xfrm>
          <a:prstGeom prst="rect">
            <a:avLst/>
          </a:prstGeom>
        </p:spPr>
      </p:pic>
    </p:spTree>
    <p:extLst>
      <p:ext uri="{BB962C8B-B14F-4D97-AF65-F5344CB8AC3E}">
        <p14:creationId xmlns:p14="http://schemas.microsoft.com/office/powerpoint/2010/main" val="378526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97B19-D570-4764-B73E-47B51B6E7979}"/>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1. Call to Order and Roll Call to Establish Quorum</a:t>
            </a:r>
            <a:br>
              <a:rPr lang="en-US"/>
            </a:br>
            <a:endParaRPr lang="en-US"/>
          </a:p>
        </p:txBody>
      </p:sp>
      <p:sp>
        <p:nvSpPr>
          <p:cNvPr id="3" name="Content Placeholder 2">
            <a:extLst>
              <a:ext uri="{FF2B5EF4-FFF2-40B4-BE49-F238E27FC236}">
                <a16:creationId xmlns:a16="http://schemas.microsoft.com/office/drawing/2014/main" id="{E722F694-8920-4321-87E8-B7CBD3F6026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5883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Factors</a:t>
            </a:r>
          </a:p>
        </p:txBody>
      </p:sp>
      <p:sp>
        <p:nvSpPr>
          <p:cNvPr id="3" name="Text Placeholder 2"/>
          <p:cNvSpPr>
            <a:spLocks noGrp="1"/>
          </p:cNvSpPr>
          <p:nvPr>
            <p:ph type="body" idx="1"/>
          </p:nvPr>
        </p:nvSpPr>
        <p:spPr>
          <a:xfrm>
            <a:off x="7869600" y="506712"/>
            <a:ext cx="4320000" cy="6228000"/>
          </a:xfrm>
        </p:spPr>
        <p:txBody>
          <a:bodyPr/>
          <a:lstStyle/>
          <a:p>
            <a:r>
              <a:rPr lang="en-US"/>
              <a:t>3</a:t>
            </a:r>
          </a:p>
        </p:txBody>
      </p:sp>
      <p:pic>
        <p:nvPicPr>
          <p:cNvPr id="5122" name="Picture 2" descr="GettyImages-1163728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00" y="1658278"/>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30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System-Level Risk Factors</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21</a:t>
            </a:fld>
            <a:endParaRPr lang="en-US"/>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6" name="Rectangle 5"/>
          <p:cNvSpPr/>
          <p:nvPr>
            <p:custDataLst>
              <p:custData r:id="rId2"/>
            </p:custDataLst>
          </p:nvPr>
        </p:nvSpPr>
        <p:spPr>
          <a:xfrm>
            <a:off x="0" y="4692316"/>
            <a:ext cx="12192000" cy="2165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a:extLst>
              <a:ext uri="{FF2B5EF4-FFF2-40B4-BE49-F238E27FC236}">
                <a16:creationId xmlns:a16="http://schemas.microsoft.com/office/drawing/2014/main" id="{4A695151-40C1-7D43-9F9B-521AF7B79C7D}"/>
              </a:ext>
            </a:extLst>
          </p:cNvPr>
          <p:cNvPicPr>
            <a:picLocks noChangeAspect="1"/>
          </p:cNvPicPr>
          <p:nvPr/>
        </p:nvPicPr>
        <p:blipFill>
          <a:blip r:embed="rId6"/>
          <a:stretch>
            <a:fillRect/>
          </a:stretch>
        </p:blipFill>
        <p:spPr>
          <a:xfrm>
            <a:off x="4013482" y="1111819"/>
            <a:ext cx="4305300" cy="5016500"/>
          </a:xfrm>
          <a:prstGeom prst="rect">
            <a:avLst/>
          </a:prstGeom>
        </p:spPr>
      </p:pic>
      <p:sp>
        <p:nvSpPr>
          <p:cNvPr id="8" name="TextBox 7"/>
          <p:cNvSpPr txBox="1"/>
          <p:nvPr>
            <p:custDataLst>
              <p:custData r:id="rId3"/>
            </p:custDataLst>
          </p:nvPr>
        </p:nvSpPr>
        <p:spPr>
          <a:xfrm>
            <a:off x="914400" y="1981200"/>
            <a:ext cx="2866490" cy="1856874"/>
          </a:xfrm>
          <a:prstGeom prst="rect">
            <a:avLst/>
          </a:prstGeom>
          <a:noFill/>
        </p:spPr>
        <p:txBody>
          <a:bodyPr vert="horz" wrap="square" lIns="0" tIns="0" rIns="0" bIns="0" rtlCol="0" anchor="t" anchorCtr="0">
            <a:noAutofit/>
          </a:bodyPr>
          <a:lstStyle/>
          <a:p>
            <a:r>
              <a:rPr lang="en-US"/>
              <a:t>Prevention Programming (lack of unified, statewide prevention programming with established outcomes measurement, drug education and school-based interventions)</a:t>
            </a:r>
          </a:p>
        </p:txBody>
      </p:sp>
      <p:sp>
        <p:nvSpPr>
          <p:cNvPr id="10" name="TextBox 9">
            <a:extLst>
              <a:ext uri="{FF2B5EF4-FFF2-40B4-BE49-F238E27FC236}">
                <a16:creationId xmlns:a16="http://schemas.microsoft.com/office/drawing/2014/main" id="{59652060-46B0-6348-96EF-B4DB44681259}"/>
              </a:ext>
            </a:extLst>
          </p:cNvPr>
          <p:cNvSpPr txBox="1"/>
          <p:nvPr/>
        </p:nvSpPr>
        <p:spPr>
          <a:xfrm>
            <a:off x="914400" y="4962983"/>
            <a:ext cx="3860400" cy="1754326"/>
          </a:xfrm>
          <a:prstGeom prst="rect">
            <a:avLst/>
          </a:prstGeom>
          <a:noFill/>
        </p:spPr>
        <p:txBody>
          <a:bodyPr wrap="square" lIns="0" rtlCol="0">
            <a:spAutoFit/>
          </a:bodyPr>
          <a:lstStyle/>
          <a:p>
            <a:pPr>
              <a:spcBef>
                <a:spcPct val="0"/>
              </a:spcBef>
            </a:pPr>
            <a:r>
              <a:rPr lang="en-US">
                <a:solidFill>
                  <a:schemeClr val="bg1"/>
                </a:solidFill>
                <a:latin typeface="+mj-lt"/>
              </a:rPr>
              <a:t>Access to Treatment (transportation, housing, lack of providers, lack of referrals, lack of quality evidence-based treatment, stigma, education regarding treatment option, data to monitor quality, access and capacity)</a:t>
            </a:r>
          </a:p>
        </p:txBody>
      </p:sp>
      <p:sp>
        <p:nvSpPr>
          <p:cNvPr id="11" name="TextBox 10">
            <a:extLst>
              <a:ext uri="{FF2B5EF4-FFF2-40B4-BE49-F238E27FC236}">
                <a16:creationId xmlns:a16="http://schemas.microsoft.com/office/drawing/2014/main" id="{59652060-46B0-6348-96EF-B4DB44681259}"/>
              </a:ext>
            </a:extLst>
          </p:cNvPr>
          <p:cNvSpPr txBox="1"/>
          <p:nvPr/>
        </p:nvSpPr>
        <p:spPr>
          <a:xfrm>
            <a:off x="8115300" y="4962983"/>
            <a:ext cx="3136494" cy="923330"/>
          </a:xfrm>
          <a:prstGeom prst="rect">
            <a:avLst/>
          </a:prstGeom>
          <a:noFill/>
        </p:spPr>
        <p:txBody>
          <a:bodyPr wrap="square" lIns="0" rtlCol="0">
            <a:spAutoFit/>
          </a:bodyPr>
          <a:lstStyle/>
          <a:p>
            <a:pPr>
              <a:spcBef>
                <a:spcPct val="0"/>
              </a:spcBef>
            </a:pPr>
            <a:r>
              <a:rPr lang="en-US">
                <a:solidFill>
                  <a:schemeClr val="bg1"/>
                </a:solidFill>
                <a:latin typeface="+mj-lt"/>
              </a:rPr>
              <a:t>Recovery Support (parent education, employment support, housing)</a:t>
            </a:r>
          </a:p>
        </p:txBody>
      </p:sp>
      <p:sp>
        <p:nvSpPr>
          <p:cNvPr id="13" name="TextBox 12"/>
          <p:cNvSpPr txBox="1"/>
          <p:nvPr>
            <p:custDataLst>
              <p:custData r:id="rId4"/>
            </p:custDataLst>
          </p:nvPr>
        </p:nvSpPr>
        <p:spPr>
          <a:xfrm>
            <a:off x="8991600" y="1981200"/>
            <a:ext cx="2249905" cy="1856874"/>
          </a:xfrm>
          <a:prstGeom prst="rect">
            <a:avLst/>
          </a:prstGeom>
          <a:noFill/>
        </p:spPr>
        <p:txBody>
          <a:bodyPr vert="horz" wrap="square" lIns="0" tIns="0" rIns="0" bIns="0" rtlCol="0" anchor="t" anchorCtr="0">
            <a:noAutofit/>
          </a:bodyPr>
          <a:lstStyle/>
          <a:p>
            <a:r>
              <a:rPr lang="en-US"/>
              <a:t>Harm Reduction (needle exchanges statewide) </a:t>
            </a:r>
          </a:p>
        </p:txBody>
      </p:sp>
    </p:spTree>
    <p:custDataLst>
      <p:custData r:id="rId1"/>
    </p:custDataLst>
    <p:extLst>
      <p:ext uri="{BB962C8B-B14F-4D97-AF65-F5344CB8AC3E}">
        <p14:creationId xmlns:p14="http://schemas.microsoft.com/office/powerpoint/2010/main" val="2043062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Individual-Level Risk Factors</a:t>
            </a:r>
          </a:p>
        </p:txBody>
      </p:sp>
      <p:sp>
        <p:nvSpPr>
          <p:cNvPr id="4" name="Slide Number Placeholder 3"/>
          <p:cNvSpPr>
            <a:spLocks noGrp="1"/>
          </p:cNvSpPr>
          <p:nvPr>
            <p:ph type="sldNum" sz="quarter" idx="10"/>
          </p:nvPr>
        </p:nvSpPr>
        <p:spPr/>
        <p:txBody>
          <a:bodyPr/>
          <a:lstStyle/>
          <a:p>
            <a:fld id="{DF66040D-6F20-4F4B-8995-856BEECD84BE}" type="slidenum">
              <a:rPr lang="en-US" smtClean="0"/>
              <a:pPr/>
              <a:t>22</a:t>
            </a:fld>
            <a:endParaRPr lang="en-US"/>
          </a:p>
        </p:txBody>
      </p:sp>
      <p:sp>
        <p:nvSpPr>
          <p:cNvPr id="7" name="Rectangle 6"/>
          <p:cNvSpPr>
            <a:spLocks/>
          </p:cNvSpPr>
          <p:nvPr/>
        </p:nvSpPr>
        <p:spPr bwMode="auto">
          <a:xfrm>
            <a:off x="6944" y="1974995"/>
            <a:ext cx="12192000" cy="74134"/>
          </a:xfrm>
          <a:prstGeom prst="rect">
            <a:avLst/>
          </a:prstGeom>
          <a:solidFill>
            <a:schemeClr val="accent1"/>
          </a:solidFill>
          <a:ln w="9525" cap="flat" cmpd="sng" algn="ctr">
            <a:noFill/>
            <a:prstDash val="solid"/>
            <a:round/>
            <a:headEnd type="none" w="med" len="med"/>
            <a:tailEnd type="none" w="med" len="med"/>
          </a:ln>
          <a:effectLst/>
        </p:spPr>
        <p:txBody>
          <a:bodyPr vert="horz" wrap="square" lIns="34290" tIns="34290" rIns="3429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bg1"/>
              </a:solidFill>
            </a:endParaRPr>
          </a:p>
        </p:txBody>
      </p:sp>
      <p:sp>
        <p:nvSpPr>
          <p:cNvPr id="14" name="Rectangle 13"/>
          <p:cNvSpPr/>
          <p:nvPr/>
        </p:nvSpPr>
        <p:spPr>
          <a:xfrm>
            <a:off x="6944" y="5878830"/>
            <a:ext cx="12192000" cy="364490"/>
          </a:xfrm>
          <a:prstGeom prst="rect">
            <a:avLst/>
          </a:prstGeom>
          <a:solidFill>
            <a:srgbClr val="D5D9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15" name="Group 14"/>
          <p:cNvGrpSpPr/>
          <p:nvPr/>
        </p:nvGrpSpPr>
        <p:grpSpPr>
          <a:xfrm>
            <a:off x="8268368" y="2992370"/>
            <a:ext cx="3161632" cy="2503249"/>
            <a:chOff x="8065168" y="3034855"/>
            <a:chExt cx="3161632" cy="2503249"/>
          </a:xfrm>
        </p:grpSpPr>
        <p:sp>
          <p:nvSpPr>
            <p:cNvPr id="16" name="Rectangle 15"/>
            <p:cNvSpPr>
              <a:spLocks/>
            </p:cNvSpPr>
            <p:nvPr/>
          </p:nvSpPr>
          <p:spPr>
            <a:xfrm>
              <a:off x="8248048" y="3034855"/>
              <a:ext cx="2978752" cy="2503249"/>
            </a:xfrm>
            <a:prstGeom prst="rect">
              <a:avLst/>
            </a:prstGeom>
          </p:spPr>
          <p:txBody>
            <a:bodyPr wrap="square" lIns="182880" tIns="137160" rIns="0" bIns="0">
              <a:spAutoFit/>
            </a:bodyPr>
            <a:lstStyle/>
            <a:p>
              <a:pPr>
                <a:spcAft>
                  <a:spcPts val="1000"/>
                </a:spcAft>
                <a:buClr>
                  <a:schemeClr val="tx1"/>
                </a:buClr>
              </a:pPr>
              <a:r>
                <a:rPr lang="en-US" sz="1400">
                  <a:latin typeface="Arial" panose="020B0604020202020204" pitchFamily="34" charset="0"/>
                  <a:cs typeface="Arial" pitchFamily="34" charset="0"/>
                </a:rPr>
                <a:t>Chronic pain</a:t>
              </a:r>
            </a:p>
            <a:p>
              <a:pPr>
                <a:spcAft>
                  <a:spcPts val="1000"/>
                </a:spcAft>
                <a:buClr>
                  <a:schemeClr val="tx1"/>
                </a:buClr>
              </a:pPr>
              <a:r>
                <a:rPr lang="en-US" sz="1400">
                  <a:latin typeface="Arial" panose="020B0604020202020204" pitchFamily="34" charset="0"/>
                  <a:cs typeface="Arial" pitchFamily="34" charset="0"/>
                </a:rPr>
                <a:t>Criminal justice involvement, especially release from prison or jail</a:t>
              </a:r>
            </a:p>
            <a:p>
              <a:pPr>
                <a:spcAft>
                  <a:spcPts val="1000"/>
                </a:spcAft>
                <a:buClr>
                  <a:schemeClr val="tx1"/>
                </a:buClr>
              </a:pPr>
              <a:r>
                <a:rPr lang="en-US" sz="1400">
                  <a:latin typeface="Arial" panose="020B0604020202020204" pitchFamily="34" charset="0"/>
                  <a:cs typeface="Arial" pitchFamily="34" charset="0"/>
                </a:rPr>
                <a:t>ACEs and child welfare</a:t>
              </a:r>
            </a:p>
            <a:p>
              <a:pPr>
                <a:spcAft>
                  <a:spcPts val="1000"/>
                </a:spcAft>
                <a:buClr>
                  <a:schemeClr val="tx1"/>
                </a:buClr>
              </a:pPr>
              <a:r>
                <a:rPr lang="en-US" sz="1400">
                  <a:latin typeface="Arial" panose="020B0604020202020204" pitchFamily="34" charset="0"/>
                  <a:cs typeface="Arial" pitchFamily="34" charset="0"/>
                </a:rPr>
                <a:t>Lack of educational opportunity</a:t>
              </a:r>
            </a:p>
            <a:p>
              <a:pPr>
                <a:spcAft>
                  <a:spcPts val="1000"/>
                </a:spcAft>
                <a:buClr>
                  <a:schemeClr val="tx1"/>
                </a:buClr>
              </a:pPr>
              <a:r>
                <a:rPr lang="en-US" sz="1400">
                  <a:latin typeface="Arial" panose="020B0604020202020204" pitchFamily="34" charset="0"/>
                  <a:cs typeface="Arial" pitchFamily="34" charset="0"/>
                </a:rPr>
                <a:t>Chronic pain disease</a:t>
              </a:r>
            </a:p>
            <a:p>
              <a:pPr>
                <a:spcAft>
                  <a:spcPts val="1000"/>
                </a:spcAft>
                <a:buClr>
                  <a:schemeClr val="tx1"/>
                </a:buClr>
              </a:pPr>
              <a:r>
                <a:rPr lang="en-US" sz="1400">
                  <a:latin typeface="Arial" panose="020B0604020202020204" pitchFamily="34" charset="0"/>
                  <a:cs typeface="Arial" pitchFamily="34" charset="0"/>
                </a:rPr>
                <a:t>Health care not well-coordinated</a:t>
              </a:r>
            </a:p>
          </p:txBody>
        </p:sp>
        <p:sp>
          <p:nvSpPr>
            <p:cNvPr id="17" name="Rectangle 16"/>
            <p:cNvSpPr/>
            <p:nvPr/>
          </p:nvSpPr>
          <p:spPr>
            <a:xfrm>
              <a:off x="8065168" y="3221493"/>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17"/>
            <p:cNvSpPr/>
            <p:nvPr/>
          </p:nvSpPr>
          <p:spPr>
            <a:xfrm>
              <a:off x="8065168" y="3576027"/>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Rectangle 19"/>
            <p:cNvSpPr/>
            <p:nvPr/>
          </p:nvSpPr>
          <p:spPr>
            <a:xfrm>
              <a:off x="8065168" y="4315918"/>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Rectangle 20"/>
            <p:cNvSpPr/>
            <p:nvPr/>
          </p:nvSpPr>
          <p:spPr>
            <a:xfrm>
              <a:off x="8065168" y="4670457"/>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Rectangle 21"/>
            <p:cNvSpPr/>
            <p:nvPr/>
          </p:nvSpPr>
          <p:spPr>
            <a:xfrm>
              <a:off x="8065168" y="5004443"/>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Rectangle 22"/>
            <p:cNvSpPr/>
            <p:nvPr/>
          </p:nvSpPr>
          <p:spPr>
            <a:xfrm>
              <a:off x="8065168" y="5328156"/>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p:cNvGrpSpPr/>
          <p:nvPr/>
        </p:nvGrpSpPr>
        <p:grpSpPr>
          <a:xfrm>
            <a:off x="884628" y="3043263"/>
            <a:ext cx="2641477" cy="1728678"/>
            <a:chOff x="917501" y="3034855"/>
            <a:chExt cx="2641477" cy="1728678"/>
          </a:xfrm>
        </p:grpSpPr>
        <p:sp>
          <p:nvSpPr>
            <p:cNvPr id="27" name="Rectangle 26"/>
            <p:cNvSpPr>
              <a:spLocks/>
            </p:cNvSpPr>
            <p:nvPr/>
          </p:nvSpPr>
          <p:spPr>
            <a:xfrm>
              <a:off x="1110655" y="3034855"/>
              <a:ext cx="2448323" cy="1728678"/>
            </a:xfrm>
            <a:prstGeom prst="rect">
              <a:avLst/>
            </a:prstGeom>
          </p:spPr>
          <p:txBody>
            <a:bodyPr wrap="square" lIns="182880" tIns="137160" rIns="0" bIns="0">
              <a:spAutoFit/>
            </a:bodyPr>
            <a:lstStyle/>
            <a:p>
              <a:pPr>
                <a:spcAft>
                  <a:spcPts val="1000"/>
                </a:spcAft>
                <a:buClr>
                  <a:schemeClr val="tx1"/>
                </a:buClr>
              </a:pPr>
              <a:r>
                <a:rPr lang="en-US" sz="1400">
                  <a:latin typeface="Arial" panose="020B0604020202020204" pitchFamily="34" charset="0"/>
                  <a:cs typeface="Arial" pitchFamily="34" charset="0"/>
                </a:rPr>
                <a:t>Behavioral health issues</a:t>
              </a:r>
            </a:p>
            <a:p>
              <a:pPr>
                <a:spcAft>
                  <a:spcPts val="1000"/>
                </a:spcAft>
                <a:buClr>
                  <a:schemeClr val="tx1"/>
                </a:buClr>
              </a:pPr>
              <a:r>
                <a:rPr lang="en-US" sz="1400">
                  <a:latin typeface="Arial" panose="020B0604020202020204" pitchFamily="34" charset="0"/>
                  <a:cs typeface="Arial" pitchFamily="34" charset="0"/>
                </a:rPr>
                <a:t>Low-income</a:t>
              </a:r>
            </a:p>
            <a:p>
              <a:pPr>
                <a:spcAft>
                  <a:spcPts val="1000"/>
                </a:spcAft>
                <a:buClr>
                  <a:schemeClr val="tx1"/>
                </a:buClr>
              </a:pPr>
              <a:r>
                <a:rPr lang="en-US" sz="1400">
                  <a:latin typeface="Arial" panose="020B0604020202020204" pitchFamily="34" charset="0"/>
                  <a:cs typeface="Arial" pitchFamily="34" charset="0"/>
                </a:rPr>
                <a:t>Minority populations</a:t>
              </a:r>
            </a:p>
            <a:p>
              <a:pPr>
                <a:spcAft>
                  <a:spcPts val="1000"/>
                </a:spcAft>
                <a:buClr>
                  <a:schemeClr val="tx1"/>
                </a:buClr>
              </a:pPr>
              <a:r>
                <a:rPr lang="en-US" sz="1400">
                  <a:latin typeface="Arial" panose="020B0604020202020204" pitchFamily="34" charset="0"/>
                  <a:cs typeface="Arial" pitchFamily="34" charset="0"/>
                </a:rPr>
                <a:t>Homelessness</a:t>
              </a:r>
            </a:p>
            <a:p>
              <a:pPr>
                <a:spcAft>
                  <a:spcPts val="1000"/>
                </a:spcAft>
                <a:buClr>
                  <a:schemeClr val="tx1"/>
                </a:buClr>
              </a:pPr>
              <a:r>
                <a:rPr lang="en-US" sz="1400">
                  <a:latin typeface="Arial" panose="020B0604020202020204" pitchFamily="34" charset="0"/>
                  <a:cs typeface="Arial" pitchFamily="34" charset="0"/>
                </a:rPr>
                <a:t>Veterans</a:t>
              </a:r>
            </a:p>
          </p:txBody>
        </p:sp>
        <p:sp>
          <p:nvSpPr>
            <p:cNvPr id="28" name="Rectangle 27"/>
            <p:cNvSpPr/>
            <p:nvPr/>
          </p:nvSpPr>
          <p:spPr>
            <a:xfrm>
              <a:off x="917501" y="3180397"/>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Rectangle 28"/>
            <p:cNvSpPr/>
            <p:nvPr/>
          </p:nvSpPr>
          <p:spPr>
            <a:xfrm>
              <a:off x="917501" y="3514383"/>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Rectangle 29"/>
            <p:cNvSpPr/>
            <p:nvPr/>
          </p:nvSpPr>
          <p:spPr>
            <a:xfrm>
              <a:off x="917501" y="3879191"/>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Rectangle 30"/>
            <p:cNvSpPr/>
            <p:nvPr/>
          </p:nvSpPr>
          <p:spPr>
            <a:xfrm>
              <a:off x="917501" y="4223451"/>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Rectangle 31"/>
            <p:cNvSpPr/>
            <p:nvPr/>
          </p:nvSpPr>
          <p:spPr>
            <a:xfrm>
              <a:off x="917501" y="4577985"/>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33" name="Group 32"/>
          <p:cNvGrpSpPr/>
          <p:nvPr/>
        </p:nvGrpSpPr>
        <p:grpSpPr>
          <a:xfrm>
            <a:off x="4397078" y="2992370"/>
            <a:ext cx="3000318" cy="2287806"/>
            <a:chOff x="4491825" y="3034855"/>
            <a:chExt cx="3000318" cy="2287806"/>
          </a:xfrm>
        </p:grpSpPr>
        <p:sp>
          <p:nvSpPr>
            <p:cNvPr id="34" name="Rectangle 33"/>
            <p:cNvSpPr>
              <a:spLocks/>
            </p:cNvSpPr>
            <p:nvPr/>
          </p:nvSpPr>
          <p:spPr>
            <a:xfrm>
              <a:off x="4674704" y="3034855"/>
              <a:ext cx="2817439" cy="2287806"/>
            </a:xfrm>
            <a:prstGeom prst="rect">
              <a:avLst/>
            </a:prstGeom>
          </p:spPr>
          <p:txBody>
            <a:bodyPr wrap="square" lIns="182880" tIns="137160" rIns="0" bIns="0">
              <a:spAutoFit/>
            </a:bodyPr>
            <a:lstStyle/>
            <a:p>
              <a:pPr>
                <a:spcAft>
                  <a:spcPts val="1000"/>
                </a:spcAft>
                <a:buClr>
                  <a:schemeClr val="tx1"/>
                </a:buClr>
              </a:pPr>
              <a:r>
                <a:rPr lang="en-US" sz="1400">
                  <a:latin typeface="Arial" panose="020B0604020202020204" pitchFamily="34" charset="0"/>
                  <a:cs typeface="Arial" pitchFamily="34" charset="0"/>
                </a:rPr>
                <a:t>Individuals with I/DD</a:t>
              </a:r>
            </a:p>
            <a:p>
              <a:pPr>
                <a:spcAft>
                  <a:spcPts val="1000"/>
                </a:spcAft>
                <a:buClr>
                  <a:schemeClr val="tx1"/>
                </a:buClr>
              </a:pPr>
              <a:r>
                <a:rPr lang="en-US" sz="1400">
                  <a:latin typeface="Arial" panose="020B0604020202020204" pitchFamily="34" charset="0"/>
                  <a:cs typeface="Arial" pitchFamily="34" charset="0"/>
                </a:rPr>
                <a:t>Individuals with chronic diseases</a:t>
              </a:r>
            </a:p>
            <a:p>
              <a:pPr>
                <a:spcAft>
                  <a:spcPts val="1000"/>
                </a:spcAft>
                <a:buClr>
                  <a:schemeClr val="tx1"/>
                </a:buClr>
              </a:pPr>
              <a:r>
                <a:rPr lang="en-US" sz="1400">
                  <a:latin typeface="Arial" panose="020B0604020202020204" pitchFamily="34" charset="0"/>
                  <a:cs typeface="Arial" pitchFamily="34" charset="0"/>
                </a:rPr>
                <a:t>Youth</a:t>
              </a:r>
            </a:p>
            <a:p>
              <a:pPr>
                <a:spcAft>
                  <a:spcPts val="1000"/>
                </a:spcAft>
                <a:buClr>
                  <a:schemeClr val="tx1"/>
                </a:buClr>
              </a:pPr>
              <a:r>
                <a:rPr lang="en-US" sz="1400">
                  <a:latin typeface="Arial" panose="020B0604020202020204" pitchFamily="34" charset="0"/>
                  <a:cs typeface="Arial" pitchFamily="34" charset="0"/>
                </a:rPr>
                <a:t>Trauma/accidents</a:t>
              </a:r>
            </a:p>
            <a:p>
              <a:pPr>
                <a:spcAft>
                  <a:spcPts val="1000"/>
                </a:spcAft>
                <a:buClr>
                  <a:schemeClr val="tx1"/>
                </a:buClr>
              </a:pPr>
              <a:r>
                <a:rPr lang="en-US" sz="1400">
                  <a:latin typeface="Arial" panose="020B0604020202020204" pitchFamily="34" charset="0"/>
                  <a:cs typeface="Arial" pitchFamily="34" charset="0"/>
                </a:rPr>
                <a:t>Victims of domestic abuse/sex trafficking</a:t>
              </a:r>
            </a:p>
            <a:p>
              <a:pPr>
                <a:spcAft>
                  <a:spcPts val="1000"/>
                </a:spcAft>
                <a:buClr>
                  <a:schemeClr val="tx1"/>
                </a:buClr>
              </a:pPr>
              <a:r>
                <a:rPr lang="en-US" sz="1400">
                  <a:latin typeface="Arial" panose="020B0604020202020204" pitchFamily="34" charset="0"/>
                  <a:cs typeface="Arial" pitchFamily="34" charset="0"/>
                </a:rPr>
                <a:t>Lack of vocational opportunities</a:t>
              </a:r>
            </a:p>
          </p:txBody>
        </p:sp>
        <p:sp>
          <p:nvSpPr>
            <p:cNvPr id="35" name="Rectangle 34"/>
            <p:cNvSpPr/>
            <p:nvPr/>
          </p:nvSpPr>
          <p:spPr>
            <a:xfrm>
              <a:off x="4491825" y="3200945"/>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 name="Rectangle 35"/>
            <p:cNvSpPr/>
            <p:nvPr/>
          </p:nvSpPr>
          <p:spPr>
            <a:xfrm>
              <a:off x="4491825" y="3524657"/>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4491825" y="3870303"/>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8" name="Rectangle 37"/>
            <p:cNvSpPr/>
            <p:nvPr/>
          </p:nvSpPr>
          <p:spPr>
            <a:xfrm>
              <a:off x="4491825" y="4224838"/>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9" name="Rectangle 38"/>
            <p:cNvSpPr/>
            <p:nvPr/>
          </p:nvSpPr>
          <p:spPr>
            <a:xfrm>
              <a:off x="4491825" y="4579372"/>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0" name="Rectangle 39"/>
            <p:cNvSpPr/>
            <p:nvPr/>
          </p:nvSpPr>
          <p:spPr>
            <a:xfrm>
              <a:off x="4491825" y="5094602"/>
              <a:ext cx="182880"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42" name="Group 41"/>
          <p:cNvGrpSpPr/>
          <p:nvPr/>
        </p:nvGrpSpPr>
        <p:grpSpPr>
          <a:xfrm>
            <a:off x="5612274" y="1524734"/>
            <a:ext cx="956094" cy="974656"/>
            <a:chOff x="5612274" y="1524734"/>
            <a:chExt cx="956094" cy="974656"/>
          </a:xfrm>
        </p:grpSpPr>
        <p:sp>
          <p:nvSpPr>
            <p:cNvPr id="43" name="Oval 42"/>
            <p:cNvSpPr/>
            <p:nvPr/>
          </p:nvSpPr>
          <p:spPr>
            <a:xfrm>
              <a:off x="5666851" y="1562608"/>
              <a:ext cx="901517" cy="936782"/>
            </a:xfrm>
            <a:prstGeom prst="ellipse">
              <a:avLst/>
            </a:prstGeom>
            <a:gradFill>
              <a:gsLst>
                <a:gs pos="0">
                  <a:schemeClr val="accent1"/>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4" name="Oval 43"/>
            <p:cNvSpPr/>
            <p:nvPr/>
          </p:nvSpPr>
          <p:spPr>
            <a:xfrm>
              <a:off x="5612274" y="1524734"/>
              <a:ext cx="901517" cy="936782"/>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5" name="Picture 44"/>
            <p:cNvPicPr>
              <a:picLocks/>
            </p:cNvPicPr>
            <p:nvPr/>
          </p:nvPicPr>
          <p:blipFill rotWithShape="1">
            <a:blip r:embed="rId2" cstate="print">
              <a:extLst>
                <a:ext uri="{28A0092B-C50C-407E-A947-70E740481C1C}">
                  <a14:useLocalDpi xmlns:a14="http://schemas.microsoft.com/office/drawing/2010/main" val="0"/>
                </a:ext>
              </a:extLst>
            </a:blip>
            <a:srcRect l="12442" t="12442" r="12442" b="12442"/>
            <a:stretch/>
          </p:blipFill>
          <p:spPr>
            <a:xfrm>
              <a:off x="5739717" y="1669810"/>
              <a:ext cx="646630" cy="646630"/>
            </a:xfrm>
            <a:prstGeom prst="rect">
              <a:avLst/>
            </a:prstGeom>
          </p:spPr>
        </p:pic>
      </p:grpSp>
    </p:spTree>
    <p:extLst>
      <p:ext uri="{BB962C8B-B14F-4D97-AF65-F5344CB8AC3E}">
        <p14:creationId xmlns:p14="http://schemas.microsoft.com/office/powerpoint/2010/main" val="43660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Nevada Vulnerability </a:t>
            </a:r>
            <a:br>
              <a:rPr lang="en-US"/>
            </a:br>
            <a:r>
              <a:rPr lang="en-US"/>
              <a:t>Assessment</a:t>
            </a:r>
          </a:p>
        </p:txBody>
      </p:sp>
      <p:sp>
        <p:nvSpPr>
          <p:cNvPr id="4" name="Slide Number Placeholder 3"/>
          <p:cNvSpPr>
            <a:spLocks noGrp="1"/>
          </p:cNvSpPr>
          <p:nvPr>
            <p:ph type="sldNum" sz="quarter" idx="10"/>
          </p:nvPr>
        </p:nvSpPr>
        <p:spPr/>
        <p:txBody>
          <a:bodyPr/>
          <a:lstStyle/>
          <a:p>
            <a:fld id="{DF66040D-6F20-4F4B-8995-856BEECD84BE}" type="slidenum">
              <a:rPr lang="en-US" smtClean="0"/>
              <a:pPr/>
              <a:t>23</a:t>
            </a:fld>
            <a:endParaRPr lang="en-US"/>
          </a:p>
        </p:txBody>
      </p:sp>
      <p:pic>
        <p:nvPicPr>
          <p:cNvPr id="7" name="Picture 6"/>
          <p:cNvPicPr>
            <a:picLocks noChangeAspect="1"/>
          </p:cNvPicPr>
          <p:nvPr/>
        </p:nvPicPr>
        <p:blipFill rotWithShape="1">
          <a:blip r:embed="rId3"/>
          <a:srcRect l="2057" t="900" r="8858" b="1743"/>
          <a:stretch/>
        </p:blipFill>
        <p:spPr>
          <a:xfrm>
            <a:off x="7847931" y="246576"/>
            <a:ext cx="4318669" cy="6254767"/>
          </a:xfrm>
          <a:prstGeom prst="rect">
            <a:avLst/>
          </a:prstGeom>
        </p:spPr>
      </p:pic>
      <p:sp>
        <p:nvSpPr>
          <p:cNvPr id="11" name="Rectangle 10"/>
          <p:cNvSpPr/>
          <p:nvPr/>
        </p:nvSpPr>
        <p:spPr>
          <a:xfrm>
            <a:off x="6440653" y="570418"/>
            <a:ext cx="1657080" cy="1751538"/>
          </a:xfrm>
          <a:prstGeom prst="rect">
            <a:avLst/>
          </a:prstGeom>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bg1"/>
              </a:solidFill>
            </a:endParaRPr>
          </a:p>
        </p:txBody>
      </p:sp>
      <p:sp>
        <p:nvSpPr>
          <p:cNvPr id="12" name="Content Placeholder 2"/>
          <p:cNvSpPr>
            <a:spLocks noGrp="1"/>
          </p:cNvSpPr>
          <p:nvPr>
            <p:ph idx="1"/>
          </p:nvPr>
        </p:nvSpPr>
        <p:spPr>
          <a:xfrm>
            <a:off x="6579053" y="1135342"/>
            <a:ext cx="1370876" cy="1344603"/>
          </a:xfrm>
        </p:spPr>
        <p:txBody>
          <a:bodyPr/>
          <a:lstStyle/>
          <a:p>
            <a:pPr marL="342900" indent="-342900">
              <a:spcAft>
                <a:spcPts val="0"/>
              </a:spcAft>
              <a:buFont typeface="+mj-lt"/>
              <a:buAutoNum type="arabicPeriod"/>
            </a:pPr>
            <a:r>
              <a:rPr lang="en-US" sz="1200">
                <a:solidFill>
                  <a:schemeClr val="bg1"/>
                </a:solidFill>
              </a:rPr>
              <a:t>Nye </a:t>
            </a:r>
          </a:p>
          <a:p>
            <a:pPr marL="342900" indent="-342900">
              <a:spcAft>
                <a:spcPts val="0"/>
              </a:spcAft>
              <a:buFont typeface="+mj-lt"/>
              <a:buAutoNum type="arabicPeriod"/>
            </a:pPr>
            <a:r>
              <a:rPr lang="en-US" sz="1200">
                <a:solidFill>
                  <a:schemeClr val="bg1"/>
                </a:solidFill>
              </a:rPr>
              <a:t>Lyon </a:t>
            </a:r>
          </a:p>
          <a:p>
            <a:pPr marL="342900" indent="-342900">
              <a:spcAft>
                <a:spcPts val="0"/>
              </a:spcAft>
              <a:buFont typeface="+mj-lt"/>
              <a:buAutoNum type="arabicPeriod"/>
            </a:pPr>
            <a:r>
              <a:rPr lang="en-US" sz="1200">
                <a:solidFill>
                  <a:schemeClr val="bg1"/>
                </a:solidFill>
              </a:rPr>
              <a:t>Storey </a:t>
            </a:r>
          </a:p>
          <a:p>
            <a:pPr marL="342900" indent="-342900">
              <a:spcAft>
                <a:spcPts val="0"/>
              </a:spcAft>
              <a:buFont typeface="+mj-lt"/>
              <a:buAutoNum type="arabicPeriod"/>
            </a:pPr>
            <a:r>
              <a:rPr lang="en-US" sz="1200">
                <a:solidFill>
                  <a:schemeClr val="bg1"/>
                </a:solidFill>
              </a:rPr>
              <a:t>Mineral </a:t>
            </a:r>
          </a:p>
          <a:p>
            <a:pPr marL="342900" indent="-342900">
              <a:spcAft>
                <a:spcPts val="0"/>
              </a:spcAft>
              <a:buFont typeface="+mj-lt"/>
              <a:buAutoNum type="arabicPeriod"/>
            </a:pPr>
            <a:r>
              <a:rPr lang="en-US" sz="1200">
                <a:solidFill>
                  <a:schemeClr val="bg1"/>
                </a:solidFill>
              </a:rPr>
              <a:t>Washoe </a:t>
            </a:r>
          </a:p>
          <a:p>
            <a:pPr marL="342900" indent="-342900">
              <a:spcAft>
                <a:spcPts val="0"/>
              </a:spcAft>
              <a:buFont typeface="+mj-lt"/>
              <a:buAutoNum type="arabicPeriod"/>
            </a:pPr>
            <a:r>
              <a:rPr lang="en-US" sz="1200">
                <a:solidFill>
                  <a:schemeClr val="bg1"/>
                </a:solidFill>
              </a:rPr>
              <a:t>Carson City </a:t>
            </a:r>
          </a:p>
        </p:txBody>
      </p:sp>
      <p:sp>
        <p:nvSpPr>
          <p:cNvPr id="13" name="TextBox 12"/>
          <p:cNvSpPr txBox="1"/>
          <p:nvPr/>
        </p:nvSpPr>
        <p:spPr>
          <a:xfrm>
            <a:off x="6331077" y="672449"/>
            <a:ext cx="1810491" cy="369332"/>
          </a:xfrm>
          <a:prstGeom prst="rect">
            <a:avLst/>
          </a:prstGeom>
          <a:noFill/>
        </p:spPr>
        <p:txBody>
          <a:bodyPr wrap="square" lIns="0" tIns="0" rIns="0" bIns="0" rtlCol="0">
            <a:spAutoFit/>
          </a:bodyPr>
          <a:lstStyle/>
          <a:p>
            <a:pPr algn="ctr"/>
            <a:r>
              <a:rPr lang="en-US" sz="1200" b="1">
                <a:solidFill>
                  <a:schemeClr val="bg1"/>
                </a:solidFill>
              </a:rPr>
              <a:t>Top 6 Most </a:t>
            </a:r>
          </a:p>
          <a:p>
            <a:pPr algn="ctr"/>
            <a:r>
              <a:rPr lang="en-US" sz="1200" b="1">
                <a:solidFill>
                  <a:schemeClr val="bg1"/>
                </a:solidFill>
              </a:rPr>
              <a:t>Vulnerable Counties</a:t>
            </a:r>
          </a:p>
        </p:txBody>
      </p:sp>
      <p:sp>
        <p:nvSpPr>
          <p:cNvPr id="14" name="TextBox 13"/>
          <p:cNvSpPr txBox="1"/>
          <p:nvPr/>
        </p:nvSpPr>
        <p:spPr>
          <a:xfrm>
            <a:off x="401473" y="1360884"/>
            <a:ext cx="7530761" cy="4662815"/>
          </a:xfrm>
          <a:prstGeom prst="rect">
            <a:avLst/>
          </a:prstGeom>
          <a:noFill/>
        </p:spPr>
        <p:txBody>
          <a:bodyPr wrap="square" lIns="0" tIns="0" rIns="0" bIns="0" rtlCol="0">
            <a:spAutoFit/>
          </a:bodyPr>
          <a:lstStyle/>
          <a:p>
            <a:pPr algn="ctr">
              <a:spcAft>
                <a:spcPts val="600"/>
              </a:spcAft>
            </a:pPr>
            <a:r>
              <a:rPr lang="en-US" b="1"/>
              <a:t>Assessment Criteria</a:t>
            </a:r>
          </a:p>
          <a:p>
            <a:pPr marL="285750" indent="-285750">
              <a:buFont typeface="Arial" panose="020B0604020202020204" pitchFamily="34" charset="0"/>
              <a:buChar char="•"/>
            </a:pPr>
            <a:r>
              <a:rPr lang="en-US" sz="1400"/>
              <a:t>Socioeconomic Indicators</a:t>
            </a:r>
          </a:p>
          <a:p>
            <a:pPr marL="742950" lvl="1" indent="-285750">
              <a:buFont typeface="Arial" panose="020B0604020202020204" pitchFamily="34" charset="0"/>
              <a:buChar char="–"/>
            </a:pPr>
            <a:r>
              <a:rPr lang="en-US" sz="1400"/>
              <a:t>Per capita annual income </a:t>
            </a:r>
          </a:p>
          <a:p>
            <a:pPr marL="742950" lvl="1" indent="-285750">
              <a:buFont typeface="Arial" panose="020B0604020202020204" pitchFamily="34" charset="0"/>
              <a:buChar char="–"/>
            </a:pPr>
            <a:r>
              <a:rPr lang="en-US" sz="1400"/>
              <a:t>Percentage of:</a:t>
            </a:r>
          </a:p>
          <a:p>
            <a:pPr marL="1200150" lvl="2" indent="-285750">
              <a:buFont typeface="Arial" panose="020B0604020202020204" pitchFamily="34" charset="0"/>
              <a:buChar char="•"/>
            </a:pPr>
            <a:r>
              <a:rPr lang="en-US" sz="1400"/>
              <a:t>Population who live below the poverty level</a:t>
            </a:r>
          </a:p>
          <a:p>
            <a:pPr marL="1200150" lvl="2" indent="-285750">
              <a:buFont typeface="Arial" panose="020B0604020202020204" pitchFamily="34" charset="0"/>
              <a:buChar char="•"/>
            </a:pPr>
            <a:r>
              <a:rPr lang="en-US" sz="1400"/>
              <a:t>Noninstitutionalized population who are uninsured</a:t>
            </a:r>
          </a:p>
          <a:p>
            <a:pPr marL="1200150" lvl="2" indent="-285750">
              <a:buFont typeface="Arial" panose="020B0604020202020204" pitchFamily="34" charset="0"/>
              <a:buChar char="•"/>
            </a:pPr>
            <a:r>
              <a:rPr lang="en-US" sz="1400"/>
              <a:t>Households with no access to a vehicle</a:t>
            </a:r>
          </a:p>
          <a:p>
            <a:pPr marL="1200150" lvl="2" indent="-285750">
              <a:buFont typeface="Arial" panose="020B0604020202020204" pitchFamily="34" charset="0"/>
              <a:buChar char="•"/>
            </a:pPr>
            <a:r>
              <a:rPr lang="en-US" sz="1400"/>
              <a:t>Population who are ages 25 and greater without a high school diploma</a:t>
            </a:r>
          </a:p>
          <a:p>
            <a:pPr marL="742950" lvl="1" indent="-285750">
              <a:buFont typeface="Arial" panose="020B0604020202020204" pitchFamily="34" charset="0"/>
              <a:buChar char="–"/>
            </a:pPr>
            <a:r>
              <a:rPr lang="en-US" sz="1400"/>
              <a:t>Unemployment rate of persons ages 16 years and greater</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Infectious Disease Indicators</a:t>
            </a:r>
          </a:p>
          <a:p>
            <a:pPr marL="742950" lvl="1" indent="-285750">
              <a:buFont typeface="Arial" panose="020B0604020202020204" pitchFamily="34" charset="0"/>
              <a:buChar char="–"/>
            </a:pPr>
            <a:r>
              <a:rPr lang="en-US" sz="1400"/>
              <a:t>Count of new HIV cases, HIV incidence and prevalence rates</a:t>
            </a:r>
          </a:p>
          <a:p>
            <a:pPr marL="742950" lvl="1" indent="-285750">
              <a:buFont typeface="Arial" panose="020B0604020202020204" pitchFamily="34" charset="0"/>
              <a:buChar char="–"/>
            </a:pPr>
            <a:r>
              <a:rPr lang="en-US" sz="1400"/>
              <a:t>Rate of HIV incidence through IDU transmission, sexually transmitted infections (STI), acute hepatitis B, and hepatitis C virus</a:t>
            </a:r>
          </a:p>
          <a:p>
            <a:pPr marL="742950" lvl="1"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Drug Use Indicators </a:t>
            </a:r>
          </a:p>
          <a:p>
            <a:pPr marL="742950" lvl="1" indent="-285750">
              <a:buFont typeface="Arial" panose="020B0604020202020204" pitchFamily="34" charset="0"/>
              <a:buChar char="–"/>
            </a:pPr>
            <a:r>
              <a:rPr lang="en-US" sz="1400"/>
              <a:t>ED visit rate: opioid, methadone, methamphetamine, and heroin-related visits </a:t>
            </a:r>
          </a:p>
          <a:p>
            <a:pPr marL="742950" lvl="1" indent="-285750">
              <a:buFont typeface="Arial" panose="020B0604020202020204" pitchFamily="34" charset="0"/>
              <a:buChar char="–"/>
            </a:pPr>
            <a:r>
              <a:rPr lang="en-US" sz="1400"/>
              <a:t>Inpatient admission rate: opioid, methadone, methamphetamine, and heroin-related admissions</a:t>
            </a:r>
          </a:p>
          <a:p>
            <a:pPr marL="742950" lvl="1" indent="-285750">
              <a:buFont typeface="Arial" panose="020B0604020202020204" pitchFamily="34" charset="0"/>
              <a:buChar char="–"/>
            </a:pPr>
            <a:r>
              <a:rPr lang="en-US" sz="1400"/>
              <a:t>Opioid prescription rate: prescriptions greater than 90 MME rate</a:t>
            </a:r>
          </a:p>
          <a:p>
            <a:pPr marL="742950" lvl="1" indent="-285750">
              <a:buFont typeface="Arial" panose="020B0604020202020204" pitchFamily="34" charset="0"/>
              <a:buChar char="–"/>
            </a:pPr>
            <a:r>
              <a:rPr lang="en-US" sz="1400"/>
              <a:t>Mortality rate: methamphetamine and heroin-related deaths</a:t>
            </a:r>
          </a:p>
        </p:txBody>
      </p:sp>
      <p:sp>
        <p:nvSpPr>
          <p:cNvPr id="3" name="TextBox 2"/>
          <p:cNvSpPr txBox="1"/>
          <p:nvPr/>
        </p:nvSpPr>
        <p:spPr>
          <a:xfrm flipH="1">
            <a:off x="3812269" y="6577555"/>
            <a:ext cx="8570928" cy="138499"/>
          </a:xfrm>
          <a:prstGeom prst="rect">
            <a:avLst/>
          </a:prstGeom>
          <a:noFill/>
        </p:spPr>
        <p:txBody>
          <a:bodyPr wrap="square" lIns="0" tIns="0" rIns="0" bIns="0" rtlCol="0">
            <a:spAutoFit/>
          </a:bodyPr>
          <a:lstStyle/>
          <a:p>
            <a:pPr algn="l"/>
            <a:r>
              <a:rPr lang="en-US" sz="900"/>
              <a:t>Source: DHHS Nevada Vulnerability Assessment from January 2020</a:t>
            </a:r>
          </a:p>
        </p:txBody>
      </p:sp>
    </p:spTree>
    <p:extLst>
      <p:ext uri="{BB962C8B-B14F-4D97-AF65-F5344CB8AC3E}">
        <p14:creationId xmlns:p14="http://schemas.microsoft.com/office/powerpoint/2010/main" val="2778422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Polysubstance, </a:t>
            </a:r>
            <a:br>
              <a:rPr lang="en-US"/>
            </a:br>
            <a:r>
              <a:rPr lang="en-US"/>
              <a:t>Co-Occurring Disorders, Suicide Impact</a:t>
            </a:r>
          </a:p>
        </p:txBody>
      </p:sp>
      <p:sp>
        <p:nvSpPr>
          <p:cNvPr id="3" name="Text Placeholder 2"/>
          <p:cNvSpPr>
            <a:spLocks noGrp="1"/>
          </p:cNvSpPr>
          <p:nvPr>
            <p:ph type="body" idx="1"/>
          </p:nvPr>
        </p:nvSpPr>
        <p:spPr/>
        <p:txBody>
          <a:bodyPr/>
          <a:lstStyle/>
          <a:p>
            <a:r>
              <a:rPr lang="en-US"/>
              <a:t>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928" y="2181120"/>
            <a:ext cx="5403762" cy="5396900"/>
          </a:xfrm>
          <a:prstGeom prst="rect">
            <a:avLst/>
          </a:prstGeom>
        </p:spPr>
      </p:pic>
    </p:spTree>
    <p:extLst>
      <p:ext uri="{BB962C8B-B14F-4D97-AF65-F5344CB8AC3E}">
        <p14:creationId xmlns:p14="http://schemas.microsoft.com/office/powerpoint/2010/main" val="1090119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649373"/>
            <a:ext cx="9525000" cy="4599028"/>
          </a:xfrm>
          <a:prstGeom prst="rect">
            <a:avLst/>
          </a:prstGeom>
          <a:solidFill>
            <a:srgbClr val="D5D9E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3561" t="21420" r="6553" b="1282"/>
          <a:stretch/>
        </p:blipFill>
        <p:spPr>
          <a:xfrm>
            <a:off x="9525000" y="1654139"/>
            <a:ext cx="2667000" cy="4594261"/>
          </a:xfrm>
          <a:prstGeom prst="rect">
            <a:avLst/>
          </a:prstGeom>
        </p:spPr>
      </p:pic>
      <p:sp>
        <p:nvSpPr>
          <p:cNvPr id="4" name="Rectangle 3"/>
          <p:cNvSpPr/>
          <p:nvPr/>
        </p:nvSpPr>
        <p:spPr>
          <a:xfrm>
            <a:off x="0" y="1449317"/>
            <a:ext cx="12192000" cy="200055"/>
          </a:xfrm>
          <a:prstGeom prst="rect">
            <a:avLst/>
          </a:prstGeom>
          <a:gradFill>
            <a:gsLst>
              <a:gs pos="100000">
                <a:schemeClr val="accent2"/>
              </a:gs>
              <a:gs pos="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endParaRPr lang="en-US" sz="100" b="1">
              <a:solidFill>
                <a:schemeClr val="bg1"/>
              </a:solidFill>
              <a:latin typeface="Times New Roman" panose="02020603050405020304" pitchFamily="18" charset="0"/>
            </a:endParaRPr>
          </a:p>
        </p:txBody>
      </p:sp>
      <p:sp>
        <p:nvSpPr>
          <p:cNvPr id="17" name="Title 7"/>
          <p:cNvSpPr>
            <a:spLocks noGrp="1"/>
          </p:cNvSpPr>
          <p:nvPr>
            <p:ph type="title"/>
          </p:nvPr>
        </p:nvSpPr>
        <p:spPr>
          <a:xfrm>
            <a:off x="485776" y="355601"/>
            <a:ext cx="11223623" cy="495299"/>
          </a:xfrm>
        </p:spPr>
        <p:txBody>
          <a:bodyPr/>
          <a:lstStyle/>
          <a:p>
            <a:r>
              <a:rPr lang="en-US"/>
              <a:t>Polysubstance Use</a:t>
            </a:r>
          </a:p>
        </p:txBody>
      </p:sp>
      <p:pic>
        <p:nvPicPr>
          <p:cNvPr id="18" name="Picture 8" descr="6_OD2A ACRN NA REPORTS IMAGE.jp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2288" r="1814" b="1408"/>
          <a:stretch/>
        </p:blipFill>
        <p:spPr>
          <a:xfrm>
            <a:off x="1284269" y="3159491"/>
            <a:ext cx="7372018" cy="2928688"/>
          </a:xfrm>
          <a:prstGeom prst="rect">
            <a:avLst/>
          </a:prstGeom>
          <a:ln>
            <a:solidFill>
              <a:schemeClr val="tx1"/>
            </a:solidFill>
          </a:ln>
        </p:spPr>
      </p:pic>
      <p:sp>
        <p:nvSpPr>
          <p:cNvPr id="23" name="Content Placeholder 2"/>
          <p:cNvSpPr>
            <a:spLocks noGrp="1"/>
          </p:cNvSpPr>
          <p:nvPr>
            <p:ph idx="1"/>
          </p:nvPr>
        </p:nvSpPr>
        <p:spPr>
          <a:xfrm>
            <a:off x="302258" y="1817261"/>
            <a:ext cx="9222741" cy="1725096"/>
          </a:xfrm>
        </p:spPr>
        <p:txBody>
          <a:bodyPr/>
          <a:lstStyle/>
          <a:p>
            <a:r>
              <a:rPr lang="en-US" sz="1400">
                <a:latin typeface="Arial" panose="020B0604020202020204" pitchFamily="34" charset="0"/>
                <a:cs typeface="Arial" panose="020B0604020202020204" pitchFamily="34" charset="0"/>
              </a:rPr>
              <a:t>Approximately</a:t>
            </a:r>
            <a:r>
              <a:rPr lang="en-US" sz="1400" b="0" i="0">
                <a:latin typeface="Arial" panose="020B0604020202020204" pitchFamily="34" charset="0"/>
                <a:ea typeface="Arial"/>
                <a:cs typeface="Arial" panose="020B0604020202020204" pitchFamily="34" charset="0"/>
              </a:rPr>
              <a:t> 400,000</a:t>
            </a:r>
            <a:r>
              <a:rPr lang="en-US" sz="1400">
                <a:latin typeface="Arial" panose="020B0604020202020204" pitchFamily="34" charset="0"/>
                <a:ea typeface="Arial"/>
                <a:cs typeface="Arial" panose="020B0604020202020204" pitchFamily="34" charset="0"/>
              </a:rPr>
              <a:t> need, but do not receive treatment for SUD</a:t>
            </a:r>
            <a:r>
              <a:rPr lang="en-US" sz="1400" b="0" i="0">
                <a:latin typeface="Arial" panose="020B0604020202020204" pitchFamily="34" charset="0"/>
                <a:ea typeface="Arial"/>
                <a:cs typeface="Arial" panose="020B0604020202020204" pitchFamily="34" charset="0"/>
              </a:rPr>
              <a:t>. Nevada's most pressing need is to increase the number of treatment services available to residents across the State</a:t>
            </a:r>
          </a:p>
          <a:p>
            <a:r>
              <a:rPr lang="en-US" sz="1400">
                <a:solidFill>
                  <a:srgbClr val="002C77"/>
                </a:solidFill>
                <a:latin typeface="Arial" panose="020B0604020202020204" pitchFamily="34" charset="0"/>
                <a:cs typeface="Arial" panose="020B0604020202020204" pitchFamily="34" charset="0"/>
              </a:rPr>
              <a:t>OD deaths for heroin and methamphetamine use increased in Clark (29%) and Washoe (89%) counties </a:t>
            </a:r>
            <a:br>
              <a:rPr lang="en-US" sz="1400">
                <a:solidFill>
                  <a:srgbClr val="002C77"/>
                </a:solidFill>
                <a:latin typeface="Arial" panose="020B0604020202020204" pitchFamily="34" charset="0"/>
                <a:cs typeface="Arial" panose="020B0604020202020204" pitchFamily="34" charset="0"/>
              </a:rPr>
            </a:br>
            <a:r>
              <a:rPr lang="en-US" sz="1400">
                <a:solidFill>
                  <a:srgbClr val="002C77"/>
                </a:solidFill>
                <a:latin typeface="Arial" panose="020B0604020202020204" pitchFamily="34" charset="0"/>
                <a:cs typeface="Arial" panose="020B0604020202020204" pitchFamily="34" charset="0"/>
              </a:rPr>
              <a:t>(2015–2018)</a:t>
            </a:r>
          </a:p>
          <a:p>
            <a:r>
              <a:rPr lang="en-US" sz="1400">
                <a:solidFill>
                  <a:srgbClr val="002C77"/>
                </a:solidFill>
                <a:latin typeface="Arial" panose="020B0604020202020204" pitchFamily="34" charset="0"/>
                <a:cs typeface="Arial" panose="020B0604020202020204" pitchFamily="34" charset="0"/>
              </a:rPr>
              <a:t>In 2020, 26.6% of overdoes deaths were due to a combination of opioids and stimulants</a:t>
            </a:r>
          </a:p>
          <a:p>
            <a:endParaRPr lang="en-US" sz="1400">
              <a:latin typeface="Arial" panose="020B0604020202020204" pitchFamily="34" charset="0"/>
              <a:cs typeface="Arial" panose="020B0604020202020204" pitchFamily="34" charset="0"/>
            </a:endParaRPr>
          </a:p>
          <a:p>
            <a:pPr marL="0" indent="0">
              <a:buNone/>
            </a:pPr>
            <a:endParaRPr lang="en-US" sz="1400">
              <a:solidFill>
                <a:srgbClr val="404040"/>
              </a:solidFill>
              <a:latin typeface="Arial" panose="020B0604020202020204" pitchFamily="34" charset="0"/>
              <a:cs typeface="Arial" panose="020B0604020202020204" pitchFamily="34" charset="0"/>
            </a:endParaRPr>
          </a:p>
          <a:p>
            <a:pPr marL="0" indent="0">
              <a:buNone/>
            </a:pPr>
            <a:endParaRPr lang="en-US" sz="1400">
              <a:latin typeface="Arial" panose="020B0604020202020204" pitchFamily="34" charset="0"/>
              <a:cs typeface="Arial" panose="020B0604020202020204" pitchFamily="34" charset="0"/>
            </a:endParaRPr>
          </a:p>
        </p:txBody>
      </p:sp>
      <p:sp>
        <p:nvSpPr>
          <p:cNvPr id="26" name="TextBox 25"/>
          <p:cNvSpPr txBox="1"/>
          <p:nvPr/>
        </p:nvSpPr>
        <p:spPr>
          <a:xfrm flipH="1">
            <a:off x="4015210" y="6490439"/>
            <a:ext cx="8570928" cy="138499"/>
          </a:xfrm>
          <a:prstGeom prst="rect">
            <a:avLst/>
          </a:prstGeom>
          <a:noFill/>
        </p:spPr>
        <p:txBody>
          <a:bodyPr wrap="square" lIns="0" tIns="0" rIns="0" bIns="0" rtlCol="0">
            <a:spAutoFit/>
          </a:bodyPr>
          <a:lstStyle/>
          <a:p>
            <a:r>
              <a:rPr lang="en-US" sz="900"/>
              <a:t>Source: NV-OD2A Prevention &amp; Intervention Efforts in Nevada presentation on July 7, 2021</a:t>
            </a:r>
          </a:p>
        </p:txBody>
      </p:sp>
    </p:spTree>
    <p:custDataLst>
      <p:tags r:id="rId1"/>
    </p:custDataLst>
    <p:extLst>
      <p:ext uri="{BB962C8B-B14F-4D97-AF65-F5344CB8AC3E}">
        <p14:creationId xmlns:p14="http://schemas.microsoft.com/office/powerpoint/2010/main" val="2261131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Co-Occurring Conditions</a:t>
            </a:r>
          </a:p>
        </p:txBody>
      </p:sp>
      <p:sp>
        <p:nvSpPr>
          <p:cNvPr id="4" name="Slide Number Placeholder 3"/>
          <p:cNvSpPr>
            <a:spLocks noGrp="1"/>
          </p:cNvSpPr>
          <p:nvPr>
            <p:ph type="sldNum" sz="quarter" idx="10"/>
          </p:nvPr>
        </p:nvSpPr>
        <p:spPr/>
        <p:txBody>
          <a:bodyPr/>
          <a:lstStyle/>
          <a:p>
            <a:fld id="{DF66040D-6F20-4F4B-8995-856BEECD84BE}" type="slidenum">
              <a:rPr lang="en-US" smtClean="0"/>
              <a:pPr/>
              <a:t>26</a:t>
            </a:fld>
            <a:endParaRPr lang="en-US"/>
          </a:p>
        </p:txBody>
      </p:sp>
      <p:sp>
        <p:nvSpPr>
          <p:cNvPr id="10" name="Text Placeholder 9"/>
          <p:cNvSpPr>
            <a:spLocks noGrp="1"/>
          </p:cNvSpPr>
          <p:nvPr>
            <p:ph type="body" sz="quarter" idx="12"/>
          </p:nvPr>
        </p:nvSpPr>
        <p:spPr/>
        <p:txBody>
          <a:bodyPr/>
          <a:lstStyle/>
          <a:p>
            <a:r>
              <a:rPr lang="en-US"/>
              <a:t>Behavioral and Physical Health</a:t>
            </a:r>
          </a:p>
        </p:txBody>
      </p:sp>
      <p:cxnSp>
        <p:nvCxnSpPr>
          <p:cNvPr id="7" name="Straight Connector 6"/>
          <p:cNvCxnSpPr/>
          <p:nvPr/>
        </p:nvCxnSpPr>
        <p:spPr>
          <a:xfrm>
            <a:off x="750313" y="2548570"/>
            <a:ext cx="0" cy="3694176"/>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84129" y="2548571"/>
            <a:ext cx="0" cy="3692209"/>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a:spLocks/>
          </p:cNvSpPr>
          <p:nvPr/>
        </p:nvSpPr>
        <p:spPr>
          <a:xfrm>
            <a:off x="6342415" y="1998137"/>
            <a:ext cx="2734496" cy="369332"/>
          </a:xfrm>
          <a:prstGeom prst="rect">
            <a:avLst/>
          </a:prstGeom>
          <a:ln>
            <a:noFill/>
          </a:ln>
        </p:spPr>
        <p:txBody>
          <a:bodyPr wrap="square" lIns="182880" tIns="0" rIns="0" bIns="0">
            <a:spAutoFit/>
          </a:bodyPr>
          <a:lstStyle/>
          <a:p>
            <a:r>
              <a:rPr lang="en-US" sz="2400" b="1">
                <a:gradFill>
                  <a:gsLst>
                    <a:gs pos="0">
                      <a:srgbClr val="009DE0"/>
                    </a:gs>
                    <a:gs pos="100000">
                      <a:schemeClr val="accent2"/>
                    </a:gs>
                  </a:gsLst>
                  <a:lin ang="18900000" scaled="1"/>
                </a:gradFill>
                <a:latin typeface="+mj-lt"/>
              </a:rPr>
              <a:t>Physical Health</a:t>
            </a:r>
          </a:p>
        </p:txBody>
      </p:sp>
      <p:sp>
        <p:nvSpPr>
          <p:cNvPr id="16" name="Rectangle 15"/>
          <p:cNvSpPr>
            <a:spLocks noChangeAspect="1"/>
          </p:cNvSpPr>
          <p:nvPr/>
        </p:nvSpPr>
        <p:spPr>
          <a:xfrm>
            <a:off x="750313" y="1983617"/>
            <a:ext cx="3247909" cy="369332"/>
          </a:xfrm>
          <a:prstGeom prst="rect">
            <a:avLst/>
          </a:prstGeom>
          <a:noFill/>
        </p:spPr>
        <p:txBody>
          <a:bodyPr wrap="square" lIns="182880" tIns="0" rIns="0" bIns="0">
            <a:spAutoFit/>
          </a:bodyPr>
          <a:lstStyle/>
          <a:p>
            <a:pPr lvl="0"/>
            <a:r>
              <a:rPr lang="en-US" sz="2400" b="1">
                <a:gradFill>
                  <a:gsLst>
                    <a:gs pos="0">
                      <a:srgbClr val="009DE0"/>
                    </a:gs>
                    <a:gs pos="100000">
                      <a:schemeClr val="accent2"/>
                    </a:gs>
                  </a:gsLst>
                  <a:lin ang="18900000" scaled="1"/>
                </a:gradFill>
                <a:latin typeface="+mj-lt"/>
              </a:rPr>
              <a:t>Behavioral Health</a:t>
            </a:r>
          </a:p>
        </p:txBody>
      </p:sp>
      <p:sp>
        <p:nvSpPr>
          <p:cNvPr id="17" name="Content Placeholder 2"/>
          <p:cNvSpPr>
            <a:spLocks noGrp="1"/>
          </p:cNvSpPr>
          <p:nvPr>
            <p:ph sz="half" idx="1"/>
          </p:nvPr>
        </p:nvSpPr>
        <p:spPr>
          <a:xfrm>
            <a:off x="750313" y="2559087"/>
            <a:ext cx="5010097" cy="2834161"/>
          </a:xfrm>
        </p:spPr>
        <p:txBody>
          <a:bodyPr lIns="182880">
            <a:noAutofit/>
          </a:bodyPr>
          <a:lstStyle>
            <a:lvl1pPr marL="283464" indent="-283464">
              <a:spcBef>
                <a:spcPts val="0"/>
              </a:spcBef>
              <a:spcAft>
                <a:spcPts val="400"/>
              </a:spcAft>
              <a:buClr>
                <a:schemeClr val="tx1"/>
              </a:buClr>
              <a:buFont typeface="Mute" panose="00000800000000000000" pitchFamily="50" charset="0"/>
              <a:buChar char="•"/>
              <a:defRPr sz="1400">
                <a:solidFill>
                  <a:schemeClr val="tx1"/>
                </a:solidFill>
              </a:defRPr>
            </a:lvl1pPr>
            <a:lvl2pPr marL="566928" indent="-283464">
              <a:spcBef>
                <a:spcPts val="0"/>
              </a:spcBef>
              <a:spcAft>
                <a:spcPts val="400"/>
              </a:spcAft>
              <a:defRPr sz="1300"/>
            </a:lvl2pPr>
            <a:lvl3pPr>
              <a:spcBef>
                <a:spcPts val="0"/>
              </a:spcBef>
              <a:spcAft>
                <a:spcPts val="400"/>
              </a:spcAft>
              <a:defRPr sz="1300"/>
            </a:lvl3pPr>
            <a:lvl4pPr>
              <a:spcBef>
                <a:spcPts val="0"/>
              </a:spcBef>
              <a:spcAft>
                <a:spcPts val="400"/>
              </a:spcAft>
              <a:defRPr sz="1300"/>
            </a:lvl4pPr>
            <a:lvl5pPr>
              <a:spcBef>
                <a:spcPts val="0"/>
              </a:spcBef>
              <a:spcAft>
                <a:spcPts val="400"/>
              </a:spcAft>
              <a:defRPr sz="1300"/>
            </a:lvl5pPr>
          </a:lstStyle>
          <a:p>
            <a:r>
              <a:rPr lang="en-US" dirty="0">
                <a:cs typeface="Arial"/>
              </a:rPr>
              <a:t>Mental Illness</a:t>
            </a:r>
          </a:p>
          <a:p>
            <a:pPr lvl="1"/>
            <a:r>
              <a:rPr lang="en-US" sz="1400" dirty="0">
                <a:cs typeface="Arial"/>
              </a:rPr>
              <a:t>34.5% individuals had a fatal OD had a mental health problem prior to OD deaths in 2020</a:t>
            </a:r>
          </a:p>
          <a:p>
            <a:pPr lvl="1"/>
            <a:r>
              <a:rPr lang="en-US" sz="1400" dirty="0">
                <a:cs typeface="Arial"/>
              </a:rPr>
              <a:t>Approximately 75% of mentally ill criminal offenders had a co-occurring SUD in 2018 </a:t>
            </a:r>
          </a:p>
          <a:p>
            <a:r>
              <a:rPr lang="en-US" dirty="0">
                <a:cs typeface="Arial"/>
              </a:rPr>
              <a:t>Suicide</a:t>
            </a:r>
          </a:p>
          <a:p>
            <a:pPr lvl="1"/>
            <a:r>
              <a:rPr lang="en-US" sz="1400" dirty="0">
                <a:cs typeface="Arial"/>
              </a:rPr>
              <a:t>9.9% of individuals had a fatal OD had a history of suicidal thoughts, plans, or attempts prior to ODs in 2020</a:t>
            </a:r>
          </a:p>
          <a:p>
            <a:pPr lvl="1"/>
            <a:r>
              <a:rPr lang="en-US" sz="1400" dirty="0">
                <a:cs typeface="Arial"/>
              </a:rPr>
              <a:t>Nevada ranked sixth on the CDC’s list of suicide mortalities among United States in 2018 </a:t>
            </a:r>
          </a:p>
          <a:p>
            <a:pPr lvl="1"/>
            <a:r>
              <a:rPr lang="en-US" sz="1400" dirty="0">
                <a:cs typeface="Arial"/>
              </a:rPr>
              <a:t>Nevada’s teen suicide rate among 15</a:t>
            </a:r>
            <a:r>
              <a:rPr lang="en-US" sz="1400" dirty="0">
                <a:latin typeface="Arial" panose="020B0604020202020204" pitchFamily="34" charset="0"/>
                <a:cs typeface="Arial" panose="020B0604020202020204" pitchFamily="34" charset="0"/>
              </a:rPr>
              <a:t>–</a:t>
            </a:r>
            <a:r>
              <a:rPr lang="en-US" sz="1400" dirty="0">
                <a:cs typeface="Arial"/>
              </a:rPr>
              <a:t>19 year </a:t>
            </a:r>
            <a:r>
              <a:rPr lang="en-US" sz="1400" dirty="0" err="1">
                <a:cs typeface="Arial"/>
              </a:rPr>
              <a:t>olds</a:t>
            </a:r>
            <a:r>
              <a:rPr lang="en-US" sz="1400" dirty="0">
                <a:cs typeface="Arial"/>
              </a:rPr>
              <a:t> is 13.5 per 100,000 people in 2018 </a:t>
            </a:r>
          </a:p>
          <a:p>
            <a:pPr lvl="1"/>
            <a:r>
              <a:rPr lang="en-US" sz="1400" dirty="0">
                <a:cs typeface="Arial"/>
              </a:rPr>
              <a:t>Nevada’s military veterans’ rate of suicide is 47 for every 100,000 people in 2018</a:t>
            </a:r>
          </a:p>
        </p:txBody>
      </p:sp>
      <p:sp>
        <p:nvSpPr>
          <p:cNvPr id="29" name="Text Placeholder 18"/>
          <p:cNvSpPr txBox="1">
            <a:spLocks/>
          </p:cNvSpPr>
          <p:nvPr/>
        </p:nvSpPr>
        <p:spPr>
          <a:xfrm>
            <a:off x="9640367" y="3046446"/>
            <a:ext cx="764633" cy="307777"/>
          </a:xfrm>
          <a:prstGeom prst="rect">
            <a:avLst/>
          </a:prstGeom>
        </p:spPr>
        <p:txBody>
          <a:bodyPr wrap="none" anchor="t">
            <a:spAutoFit/>
          </a:bodyPr>
          <a:lstStyle>
            <a:lvl1pPr marL="0" indent="0" algn="ctr" defTabSz="914400" rtl="0" eaLnBrk="1" latinLnBrk="0" hangingPunct="1">
              <a:spcBef>
                <a:spcPts val="0"/>
              </a:spcBef>
              <a:spcAft>
                <a:spcPts val="1400"/>
              </a:spcAft>
              <a:buFont typeface="Arial" panose="020B0604020202020204" pitchFamily="34" charset="0"/>
              <a:buNone/>
              <a:defRPr lang="en-US" sz="2000" b="0" kern="1200" dirty="0">
                <a:solidFill>
                  <a:schemeClr val="bg1"/>
                </a:solidFill>
                <a:latin typeface="+mj-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r>
              <a:rPr lang="en-US"/>
              <a:t>Results</a:t>
            </a:r>
          </a:p>
        </p:txBody>
      </p:sp>
      <p:cxnSp>
        <p:nvCxnSpPr>
          <p:cNvPr id="30" name="Straight Connector 29"/>
          <p:cNvCxnSpPr/>
          <p:nvPr/>
        </p:nvCxnSpPr>
        <p:spPr>
          <a:xfrm>
            <a:off x="6025843" y="6240780"/>
            <a:ext cx="316572"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2027" y="6240780"/>
            <a:ext cx="316572"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2"/>
          <p:cNvSpPr txBox="1">
            <a:spLocks/>
          </p:cNvSpPr>
          <p:nvPr/>
        </p:nvSpPr>
        <p:spPr>
          <a:xfrm>
            <a:off x="6342415" y="2589019"/>
            <a:ext cx="5010097" cy="2834161"/>
          </a:xfrm>
          <a:prstGeom prst="rect">
            <a:avLst/>
          </a:prstGeom>
        </p:spPr>
        <p:txBody>
          <a:bodyPr vert="horz" lIns="182880" tIns="0" rIns="0" bIns="0" rtlCol="0" anchor="t">
            <a:noAutofit/>
          </a:bodyPr>
          <a:lstStyle>
            <a:lvl1pPr marL="283464" indent="-283464" algn="l" defTabSz="457200" rtl="0" eaLnBrk="1" latinLnBrk="0" hangingPunct="1">
              <a:spcBef>
                <a:spcPts val="0"/>
              </a:spcBef>
              <a:spcAft>
                <a:spcPts val="400"/>
              </a:spcAft>
              <a:buClr>
                <a:schemeClr val="tx1"/>
              </a:buClr>
              <a:buFont typeface="Mute" panose="00000800000000000000" pitchFamily="50" charset="0"/>
              <a:buChar char="•"/>
              <a:defRPr sz="1400" b="0" kern="1200">
                <a:solidFill>
                  <a:schemeClr val="tx1"/>
                </a:solidFill>
                <a:latin typeface="+mn-lt"/>
                <a:ea typeface="+mn-ea"/>
                <a:cs typeface="+mn-cs"/>
              </a:defRPr>
            </a:lvl1pPr>
            <a:lvl2pPr marL="566928" indent="-283464" algn="l" defTabSz="457200" rtl="0" eaLnBrk="1" latinLnBrk="0" hangingPunct="1">
              <a:spcBef>
                <a:spcPts val="0"/>
              </a:spcBef>
              <a:spcAft>
                <a:spcPts val="400"/>
              </a:spcAft>
              <a:buFont typeface="Arial" panose="020B0604020202020204" pitchFamily="34" charset="0"/>
              <a:buChar char="–"/>
              <a:tabLst/>
              <a:defRPr sz="1300" kern="1200">
                <a:solidFill>
                  <a:schemeClr val="tx1"/>
                </a:solidFill>
                <a:latin typeface="+mn-lt"/>
                <a:ea typeface="+mn-ea"/>
                <a:cs typeface="+mn-cs"/>
              </a:defRPr>
            </a:lvl2pPr>
            <a:lvl3pPr marL="685800" indent="-228600" algn="l" defTabSz="457200" rtl="0" eaLnBrk="1" latinLnBrk="0" hangingPunct="1">
              <a:spcBef>
                <a:spcPts val="0"/>
              </a:spcBef>
              <a:spcAft>
                <a:spcPts val="400"/>
              </a:spcAft>
              <a:buFont typeface="Arial" panose="020B0604020202020204" pitchFamily="34" charset="0"/>
              <a:buChar char="•"/>
              <a:tabLst/>
              <a:defRPr sz="1300" kern="1200">
                <a:solidFill>
                  <a:schemeClr val="tx1"/>
                </a:solidFill>
                <a:latin typeface="+mn-lt"/>
                <a:ea typeface="+mn-ea"/>
                <a:cs typeface="+mn-cs"/>
              </a:defRPr>
            </a:lvl3pPr>
            <a:lvl4pPr marL="914400" indent="-223838" algn="l" defTabSz="457200" rtl="0" eaLnBrk="1" latinLnBrk="0" hangingPunct="1">
              <a:spcBef>
                <a:spcPts val="0"/>
              </a:spcBef>
              <a:spcAft>
                <a:spcPts val="400"/>
              </a:spcAft>
              <a:buFont typeface="Arial" panose="020B0604020202020204" pitchFamily="34" charset="0"/>
              <a:buChar char="–"/>
              <a:tabLst/>
              <a:defRPr sz="1300" kern="1200">
                <a:solidFill>
                  <a:schemeClr val="tx1"/>
                </a:solidFill>
                <a:latin typeface="+mn-lt"/>
                <a:ea typeface="+mn-ea"/>
                <a:cs typeface="+mn-cs"/>
              </a:defRPr>
            </a:lvl4pPr>
            <a:lvl5pPr marL="1143000" indent="-228600" algn="l" defTabSz="457200" rtl="0" eaLnBrk="1" latinLnBrk="0" hangingPunct="1">
              <a:spcBef>
                <a:spcPts val="0"/>
              </a:spcBef>
              <a:spcAft>
                <a:spcPts val="400"/>
              </a:spcAft>
              <a:buFont typeface="Arial" panose="020B0604020202020204" pitchFamily="34" charset="0"/>
              <a:buChar char="•"/>
              <a:tabLst/>
              <a:defRPr sz="13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r>
              <a:rPr lang="en-US">
                <a:cs typeface="Arial"/>
              </a:rPr>
              <a:t>Sexually transmitted infections (chlamydia, gonorrhea, syphilis)</a:t>
            </a:r>
          </a:p>
          <a:p>
            <a:r>
              <a:rPr lang="en-US">
                <a:cs typeface="Arial"/>
              </a:rPr>
              <a:t>HIV/AIDS</a:t>
            </a:r>
          </a:p>
          <a:p>
            <a:r>
              <a:rPr lang="en-US">
                <a:cs typeface="Arial"/>
              </a:rPr>
              <a:t>Hepatitis A, B, C</a:t>
            </a:r>
          </a:p>
          <a:p>
            <a:pPr lvl="1"/>
            <a:r>
              <a:rPr lang="en-US" sz="1400">
                <a:cs typeface="Arial"/>
              </a:rPr>
              <a:t>Reported in 2018: 77 acute new cases of hepatitis A and 85 acute new cases of hepatitis C</a:t>
            </a:r>
          </a:p>
          <a:p>
            <a:r>
              <a:rPr lang="en-US">
                <a:cs typeface="Arial"/>
              </a:rPr>
              <a:t>Increased risk of developing COVID-19, bacterial, viral, and fungal infections </a:t>
            </a:r>
          </a:p>
        </p:txBody>
      </p:sp>
    </p:spTree>
    <p:extLst>
      <p:ext uri="{BB962C8B-B14F-4D97-AF65-F5344CB8AC3E}">
        <p14:creationId xmlns:p14="http://schemas.microsoft.com/office/powerpoint/2010/main" val="428526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Current and Potential Resources/Programs</a:t>
            </a:r>
          </a:p>
        </p:txBody>
      </p:sp>
      <p:sp>
        <p:nvSpPr>
          <p:cNvPr id="3" name="Text Placeholder 2"/>
          <p:cNvSpPr>
            <a:spLocks noGrp="1"/>
          </p:cNvSpPr>
          <p:nvPr>
            <p:ph type="body" idx="1"/>
          </p:nvPr>
        </p:nvSpPr>
        <p:spPr/>
        <p:txBody>
          <a:bodyPr/>
          <a:lstStyle/>
          <a:p>
            <a:r>
              <a:rPr lang="en-US"/>
              <a:t>5</a:t>
            </a:r>
          </a:p>
        </p:txBody>
      </p:sp>
      <p:pic>
        <p:nvPicPr>
          <p:cNvPr id="7170" name="Picture 2" descr="GettyImages-11725622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41" y="2028263"/>
            <a:ext cx="6540928" cy="435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14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Medication Assisted Treatment</a:t>
            </a:r>
          </a:p>
        </p:txBody>
      </p:sp>
      <p:sp>
        <p:nvSpPr>
          <p:cNvPr id="4" name="Slide Number Placeholder 3"/>
          <p:cNvSpPr>
            <a:spLocks noGrp="1"/>
          </p:cNvSpPr>
          <p:nvPr>
            <p:ph type="sldNum" sz="quarter" idx="10"/>
          </p:nvPr>
        </p:nvSpPr>
        <p:spPr/>
        <p:txBody>
          <a:bodyPr/>
          <a:lstStyle/>
          <a:p>
            <a:fld id="{DF66040D-6F20-4F4B-8995-856BEECD84BE}" type="slidenum">
              <a:rPr lang="en-US" smtClean="0"/>
              <a:pPr/>
              <a:t>28</a:t>
            </a:fld>
            <a:endParaRPr lang="en-US"/>
          </a:p>
        </p:txBody>
      </p:sp>
      <p:sp>
        <p:nvSpPr>
          <p:cNvPr id="10" name="Text Placeholder 9"/>
          <p:cNvSpPr>
            <a:spLocks noGrp="1"/>
          </p:cNvSpPr>
          <p:nvPr>
            <p:ph type="body" sz="quarter" idx="12"/>
          </p:nvPr>
        </p:nvSpPr>
        <p:spPr/>
        <p:txBody>
          <a:bodyPr/>
          <a:lstStyle/>
          <a:p>
            <a:r>
              <a:rPr lang="en-US"/>
              <a:t>OBOTs and OTPs</a:t>
            </a:r>
          </a:p>
        </p:txBody>
      </p:sp>
      <p:sp>
        <p:nvSpPr>
          <p:cNvPr id="7" name="Circular Arrow 6"/>
          <p:cNvSpPr/>
          <p:nvPr/>
        </p:nvSpPr>
        <p:spPr>
          <a:xfrm rot="21377315">
            <a:off x="6174616" y="1663582"/>
            <a:ext cx="2743200" cy="2468880"/>
          </a:xfrm>
          <a:prstGeom prst="circularArrow">
            <a:avLst>
              <a:gd name="adj1" fmla="val 2953"/>
              <a:gd name="adj2" fmla="val 361694"/>
              <a:gd name="adj3" fmla="val 19462795"/>
              <a:gd name="adj4" fmla="val 12575511"/>
              <a:gd name="adj5" fmla="val 3445"/>
            </a:avLst>
          </a:prstGeom>
          <a:solidFill>
            <a:schemeClr val="accent6"/>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Shape 10"/>
          <p:cNvSpPr/>
          <p:nvPr/>
        </p:nvSpPr>
        <p:spPr>
          <a:xfrm>
            <a:off x="2542989" y="3021470"/>
            <a:ext cx="2458923" cy="2458923"/>
          </a:xfrm>
          <a:prstGeom prst="leftCircularArrow">
            <a:avLst>
              <a:gd name="adj1" fmla="val 3291"/>
              <a:gd name="adj2" fmla="val 406249"/>
              <a:gd name="adj3" fmla="val 2181760"/>
              <a:gd name="adj4" fmla="val 9024489"/>
              <a:gd name="adj5" fmla="val 3839"/>
            </a:avLst>
          </a:prstGeom>
          <a:solidFill>
            <a:schemeClr val="accent6"/>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4BADCE5B-4D99-794D-AF23-F52FB9D927D3}"/>
              </a:ext>
            </a:extLst>
          </p:cNvPr>
          <p:cNvGrpSpPr/>
          <p:nvPr/>
        </p:nvGrpSpPr>
        <p:grpSpPr>
          <a:xfrm>
            <a:off x="956723" y="2044462"/>
            <a:ext cx="10134350" cy="3172532"/>
            <a:chOff x="693964" y="1771200"/>
            <a:chExt cx="6615087" cy="2070836"/>
          </a:xfrm>
          <a:gradFill>
            <a:gsLst>
              <a:gs pos="100000">
                <a:schemeClr val="accent2"/>
              </a:gs>
              <a:gs pos="0">
                <a:schemeClr val="accent1"/>
              </a:gs>
            </a:gsLst>
            <a:lin ang="18000000" scaled="0"/>
          </a:gradFill>
        </p:grpSpPr>
        <p:sp>
          <p:nvSpPr>
            <p:cNvPr id="13" name="Oval 12">
              <a:extLst>
                <a:ext uri="{FF2B5EF4-FFF2-40B4-BE49-F238E27FC236}">
                  <a16:creationId xmlns:a16="http://schemas.microsoft.com/office/drawing/2014/main" id="{67B65D24-A882-3344-9558-3AD619679A5F}"/>
                </a:ext>
              </a:extLst>
            </p:cNvPr>
            <p:cNvSpPr/>
            <p:nvPr/>
          </p:nvSpPr>
          <p:spPr>
            <a:xfrm>
              <a:off x="693964" y="1771200"/>
              <a:ext cx="2070836" cy="2070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cs typeface="Arial"/>
                </a:rPr>
                <a:t>Currently Waivered MAT Providers (OBOT)</a:t>
              </a:r>
            </a:p>
            <a:p>
              <a:pPr lvl="0" algn="ctr"/>
              <a:endParaRPr lang="en-US" b="1">
                <a:cs typeface="Arial"/>
              </a:endParaRPr>
            </a:p>
            <a:p>
              <a:pPr marL="285750" lvl="0" indent="-285750">
                <a:buFont typeface="Arial" panose="020B0604020202020204" pitchFamily="34" charset="0"/>
                <a:buChar char="•"/>
              </a:pPr>
              <a:r>
                <a:rPr lang="en-US" sz="1600">
                  <a:cs typeface="Arial"/>
                </a:rPr>
                <a:t>648 Providers</a:t>
              </a:r>
            </a:p>
            <a:p>
              <a:pPr marL="285750" lvl="0" indent="-285750">
                <a:buFont typeface="Arial" panose="020B0604020202020204" pitchFamily="34" charset="0"/>
                <a:buChar char="•"/>
              </a:pPr>
              <a:r>
                <a:rPr lang="en-US" sz="1600">
                  <a:cs typeface="Arial"/>
                </a:rPr>
                <a:t>10 Counties</a:t>
              </a:r>
            </a:p>
          </p:txBody>
        </p:sp>
        <p:sp>
          <p:nvSpPr>
            <p:cNvPr id="14" name="Oval 13">
              <a:extLst>
                <a:ext uri="{FF2B5EF4-FFF2-40B4-BE49-F238E27FC236}">
                  <a16:creationId xmlns:a16="http://schemas.microsoft.com/office/drawing/2014/main" id="{62A901B1-B86B-5A4B-BFFF-55AE85276C71}"/>
                </a:ext>
              </a:extLst>
            </p:cNvPr>
            <p:cNvSpPr/>
            <p:nvPr/>
          </p:nvSpPr>
          <p:spPr>
            <a:xfrm>
              <a:off x="2966090" y="1771200"/>
              <a:ext cx="2070836" cy="2070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cs typeface="Arial"/>
                </a:rPr>
                <a:t>OTPs</a:t>
              </a:r>
            </a:p>
            <a:p>
              <a:pPr lvl="0"/>
              <a:endParaRPr lang="en-US">
                <a:cs typeface="Arial"/>
              </a:endParaRPr>
            </a:p>
            <a:p>
              <a:pPr marL="285750" lvl="0" indent="-285750">
                <a:buFont typeface="Arial" panose="020B0604020202020204" pitchFamily="34" charset="0"/>
                <a:buChar char="•"/>
              </a:pPr>
              <a:r>
                <a:rPr lang="en-US" sz="1600">
                  <a:cs typeface="Arial"/>
                </a:rPr>
                <a:t>15 in Clark and Washoe Counties and Carson City</a:t>
              </a:r>
            </a:p>
            <a:p>
              <a:pPr marL="285750" lvl="0" indent="-285750">
                <a:buFont typeface="Arial" panose="020B0604020202020204" pitchFamily="34" charset="0"/>
                <a:buChar char="•"/>
              </a:pPr>
              <a:r>
                <a:rPr lang="en-US" sz="1600">
                  <a:cs typeface="Arial"/>
                </a:rPr>
                <a:t>Most have current capacity</a:t>
              </a:r>
            </a:p>
          </p:txBody>
        </p:sp>
        <p:sp>
          <p:nvSpPr>
            <p:cNvPr id="15" name="Oval 14">
              <a:extLst>
                <a:ext uri="{FF2B5EF4-FFF2-40B4-BE49-F238E27FC236}">
                  <a16:creationId xmlns:a16="http://schemas.microsoft.com/office/drawing/2014/main" id="{56A1BCC6-622C-EB45-A22C-D52BA7FD4D00}"/>
                </a:ext>
              </a:extLst>
            </p:cNvPr>
            <p:cNvSpPr/>
            <p:nvPr/>
          </p:nvSpPr>
          <p:spPr>
            <a:xfrm>
              <a:off x="5238215" y="1771200"/>
              <a:ext cx="2070836" cy="2070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cs typeface="Arial"/>
                </a:rPr>
                <a:t>Opportunities</a:t>
              </a:r>
            </a:p>
            <a:p>
              <a:pPr lvl="0"/>
              <a:endParaRPr lang="en-US">
                <a:cs typeface="Arial"/>
              </a:endParaRPr>
            </a:p>
            <a:p>
              <a:pPr marL="285750" lvl="0" indent="-285750">
                <a:buFont typeface="Arial" panose="020B0604020202020204" pitchFamily="34" charset="0"/>
                <a:buChar char="•"/>
              </a:pPr>
              <a:r>
                <a:rPr lang="en-US" sz="1600">
                  <a:cs typeface="Arial"/>
                </a:rPr>
                <a:t>Reimbursement Rates</a:t>
              </a:r>
            </a:p>
            <a:p>
              <a:pPr marL="285750" lvl="0" indent="-285750">
                <a:buFont typeface="Arial" panose="020B0604020202020204" pitchFamily="34" charset="0"/>
                <a:buChar char="•"/>
              </a:pPr>
              <a:r>
                <a:rPr lang="en-US" sz="1600">
                  <a:cs typeface="Arial"/>
                </a:rPr>
                <a:t>Increased Referrals</a:t>
              </a:r>
            </a:p>
            <a:p>
              <a:pPr marL="285750" lvl="0" indent="-285750">
                <a:buFont typeface="Arial" panose="020B0604020202020204" pitchFamily="34" charset="0"/>
                <a:buChar char="•"/>
              </a:pPr>
              <a:r>
                <a:rPr lang="en-US" sz="1600">
                  <a:cs typeface="Arial"/>
                </a:rPr>
                <a:t>Increased Counseling</a:t>
              </a:r>
            </a:p>
          </p:txBody>
        </p:sp>
      </p:grpSp>
    </p:spTree>
    <p:extLst>
      <p:ext uri="{BB962C8B-B14F-4D97-AF65-F5344CB8AC3E}">
        <p14:creationId xmlns:p14="http://schemas.microsoft.com/office/powerpoint/2010/main" val="4226187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Housing and Employment</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29</a:t>
            </a:fld>
            <a:endParaRPr lang="en-US"/>
          </a:p>
        </p:txBody>
      </p:sp>
      <p:sp>
        <p:nvSpPr>
          <p:cNvPr id="29" name="Rectangle 28"/>
          <p:cNvSpPr/>
          <p:nvPr/>
        </p:nvSpPr>
        <p:spPr>
          <a:xfrm>
            <a:off x="1580142" y="1693810"/>
            <a:ext cx="8801100" cy="777199"/>
          </a:xfrm>
          <a:prstGeom prst="rect">
            <a:avLst/>
          </a:prstGeom>
          <a:solidFill>
            <a:srgbClr val="002C77"/>
          </a:solidFill>
          <a:ln w="2540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sz="2400" b="1">
                <a:solidFill>
                  <a:schemeClr val="bg1"/>
                </a:solidFill>
              </a:rPr>
              <a:t>Housing and Employment</a:t>
            </a:r>
          </a:p>
        </p:txBody>
      </p:sp>
      <p:sp>
        <p:nvSpPr>
          <p:cNvPr id="30" name="Rectangle 29"/>
          <p:cNvSpPr/>
          <p:nvPr/>
        </p:nvSpPr>
        <p:spPr>
          <a:xfrm>
            <a:off x="1580142" y="2471009"/>
            <a:ext cx="2933700" cy="3046211"/>
          </a:xfrm>
          <a:prstGeom prst="rect">
            <a:avLst/>
          </a:prstGeom>
          <a:solidFill>
            <a:srgbClr val="179BD7"/>
          </a:solidFill>
          <a:ln w="2540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a:solidFill>
                  <a:schemeClr val="bg1"/>
                </a:solidFill>
              </a:rPr>
              <a:t>Working with Oxford House and the National</a:t>
            </a:r>
            <a:br>
              <a:rPr lang="en-US">
                <a:solidFill>
                  <a:schemeClr val="bg1"/>
                </a:solidFill>
              </a:rPr>
            </a:br>
            <a:r>
              <a:rPr lang="en-US">
                <a:solidFill>
                  <a:schemeClr val="bg1"/>
                </a:solidFill>
              </a:rPr>
              <a:t>Alliance for Recovery Residences</a:t>
            </a:r>
          </a:p>
        </p:txBody>
      </p:sp>
      <p:sp>
        <p:nvSpPr>
          <p:cNvPr id="31" name="Rectangle 30"/>
          <p:cNvSpPr/>
          <p:nvPr/>
        </p:nvSpPr>
        <p:spPr>
          <a:xfrm>
            <a:off x="4513842" y="2471009"/>
            <a:ext cx="2933700" cy="3046211"/>
          </a:xfrm>
          <a:prstGeom prst="rect">
            <a:avLst/>
          </a:prstGeom>
          <a:solidFill>
            <a:schemeClr val="accent6"/>
          </a:solidFill>
          <a:ln w="2540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a:solidFill>
                  <a:schemeClr val="bg1"/>
                </a:solidFill>
              </a:rPr>
              <a:t>SOR funding supporting 128 clients in housing and 44 in obtaining employment</a:t>
            </a:r>
          </a:p>
        </p:txBody>
      </p:sp>
      <p:sp>
        <p:nvSpPr>
          <p:cNvPr id="32" name="Rectangle 31"/>
          <p:cNvSpPr/>
          <p:nvPr/>
        </p:nvSpPr>
        <p:spPr>
          <a:xfrm>
            <a:off x="7447556" y="2471008"/>
            <a:ext cx="2933700" cy="3046211"/>
          </a:xfrm>
          <a:prstGeom prst="rect">
            <a:avLst/>
          </a:prstGeom>
          <a:solidFill>
            <a:schemeClr val="accent2"/>
          </a:solidFill>
          <a:ln w="2540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US" dirty="0">
                <a:solidFill>
                  <a:schemeClr val="bg1"/>
                </a:solidFill>
              </a:rPr>
              <a:t>Opportunities include developing recovery housing certification and building more infrastructure</a:t>
            </a:r>
          </a:p>
        </p:txBody>
      </p:sp>
    </p:spTree>
    <p:custDataLst>
      <p:custData r:id="rId1"/>
    </p:custDataLst>
    <p:extLst>
      <p:ext uri="{BB962C8B-B14F-4D97-AF65-F5344CB8AC3E}">
        <p14:creationId xmlns:p14="http://schemas.microsoft.com/office/powerpoint/2010/main" val="414962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97B19-D570-4764-B73E-47B51B6E7979}"/>
              </a:ext>
            </a:extLst>
          </p:cNvPr>
          <p:cNvSpPr>
            <a:spLocks noGrp="1"/>
          </p:cNvSpPr>
          <p:nvPr>
            <p:ph type="title"/>
          </p:nvPr>
        </p:nvSpPr>
        <p:spPr>
          <a:xfrm>
            <a:off x="889977" y="1736726"/>
            <a:ext cx="10515600" cy="2852737"/>
          </a:xfrm>
        </p:spPr>
        <p:txBody>
          <a:bodyPr/>
          <a:lstStyle/>
          <a:p>
            <a:r>
              <a:rPr lang="en-US">
                <a:latin typeface="Times New Roman" panose="02020603050405020304" pitchFamily="18" charset="0"/>
                <a:cs typeface="Times New Roman" panose="02020603050405020304" pitchFamily="18" charset="0"/>
              </a:rPr>
              <a:t>2.	Public Comment</a:t>
            </a:r>
            <a:br>
              <a:rPr lang="en-US"/>
            </a:br>
            <a:endParaRPr lang="en-US"/>
          </a:p>
        </p:txBody>
      </p:sp>
      <p:sp>
        <p:nvSpPr>
          <p:cNvPr id="3" name="Content Placeholder 2">
            <a:extLst>
              <a:ext uri="{FF2B5EF4-FFF2-40B4-BE49-F238E27FC236}">
                <a16:creationId xmlns:a16="http://schemas.microsoft.com/office/drawing/2014/main" id="{E722F694-8920-4321-87E8-B7CBD3F60262}"/>
              </a:ext>
            </a:extLst>
          </p:cNvPr>
          <p:cNvSpPr>
            <a:spLocks noGrp="1"/>
          </p:cNvSpPr>
          <p:nvPr>
            <p:ph type="body" idx="1"/>
          </p:nvPr>
        </p:nvSpPr>
        <p:spPr/>
        <p:txBody>
          <a:bodyPr/>
          <a:lstStyle/>
          <a:p>
            <a:r>
              <a:rPr lang="en-US"/>
              <a:t>(Discussion only.)</a:t>
            </a:r>
          </a:p>
        </p:txBody>
      </p:sp>
    </p:spTree>
    <p:extLst>
      <p:ext uri="{BB962C8B-B14F-4D97-AF65-F5344CB8AC3E}">
        <p14:creationId xmlns:p14="http://schemas.microsoft.com/office/powerpoint/2010/main" val="4066419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Criminal Justice</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30</a:t>
            </a:fld>
            <a:endParaRPr lang="en-US"/>
          </a:p>
        </p:txBody>
      </p:sp>
      <p:sp>
        <p:nvSpPr>
          <p:cNvPr id="7" name="TextBox 6">
            <a:extLst>
              <a:ext uri="{FF2B5EF4-FFF2-40B4-BE49-F238E27FC236}">
                <a16:creationId xmlns:a16="http://schemas.microsoft.com/office/drawing/2014/main" id="{1AC1FD29-10A5-6044-A462-49B3068F1042}"/>
              </a:ext>
            </a:extLst>
          </p:cNvPr>
          <p:cNvSpPr txBox="1"/>
          <p:nvPr/>
        </p:nvSpPr>
        <p:spPr>
          <a:xfrm>
            <a:off x="1880166" y="2981983"/>
            <a:ext cx="3339101" cy="2400657"/>
          </a:xfrm>
          <a:prstGeom prst="rect">
            <a:avLst/>
          </a:prstGeom>
          <a:noFill/>
        </p:spPr>
        <p:txBody>
          <a:bodyPr wrap="square" lIns="0" tIns="0" rIns="0" bIns="0" rtlCol="0">
            <a:spAutoFit/>
          </a:bodyPr>
          <a:lstStyle/>
          <a:p>
            <a:pPr algn="ctr" fontAlgn="base">
              <a:spcAft>
                <a:spcPts val="1200"/>
              </a:spcAft>
              <a:buSzPct val="110000"/>
              <a:defRPr/>
            </a:pPr>
            <a:r>
              <a:rPr lang="en-US" sz="1400">
                <a:solidFill>
                  <a:srgbClr val="002C77"/>
                </a:solidFill>
                <a:latin typeface="Arial" pitchFamily="34" charset="0"/>
                <a:ea typeface="MS PGothic" pitchFamily="34" charset="-128"/>
              </a:rPr>
              <a:t>Las Vegas 8th Judicial MAT Re-Entry Court enrolling individuals with a stimulant disorder as of March 2021</a:t>
            </a:r>
          </a:p>
          <a:p>
            <a:pPr algn="ctr" fontAlgn="base">
              <a:spcAft>
                <a:spcPts val="1200"/>
              </a:spcAft>
              <a:buSzPct val="110000"/>
              <a:defRPr/>
            </a:pPr>
            <a:endParaRPr lang="en-US" sz="1400">
              <a:solidFill>
                <a:srgbClr val="002C77"/>
              </a:solidFill>
              <a:latin typeface="Arial" pitchFamily="34" charset="0"/>
              <a:ea typeface="MS PGothic" pitchFamily="34" charset="-128"/>
            </a:endParaRPr>
          </a:p>
          <a:p>
            <a:pPr algn="ctr" fontAlgn="base">
              <a:spcAft>
                <a:spcPts val="1200"/>
              </a:spcAft>
              <a:buSzPct val="110000"/>
              <a:defRPr/>
            </a:pPr>
            <a:endParaRPr lang="en-US" sz="1400">
              <a:solidFill>
                <a:srgbClr val="002C77"/>
              </a:solidFill>
              <a:latin typeface="Arial" pitchFamily="34" charset="0"/>
              <a:ea typeface="MS PGothic" pitchFamily="34" charset="-128"/>
            </a:endParaRPr>
          </a:p>
          <a:p>
            <a:pPr algn="ctr" fontAlgn="base">
              <a:spcAft>
                <a:spcPts val="1200"/>
              </a:spcAft>
              <a:buSzPct val="110000"/>
              <a:defRPr/>
            </a:pPr>
            <a:r>
              <a:rPr lang="en-US" sz="1400">
                <a:solidFill>
                  <a:srgbClr val="002C77"/>
                </a:solidFill>
                <a:latin typeface="Arial" pitchFamily="34" charset="0"/>
                <a:ea typeface="MS PGothic" pitchFamily="34" charset="-128"/>
              </a:rPr>
              <a:t>Misdemeanor Treatment Court using SOR funds to link individuals with OUD and/or stimulant use into treatment services, housing, and wraparound services</a:t>
            </a:r>
          </a:p>
        </p:txBody>
      </p:sp>
      <p:sp>
        <p:nvSpPr>
          <p:cNvPr id="11" name="TextBox 10">
            <a:extLst>
              <a:ext uri="{FF2B5EF4-FFF2-40B4-BE49-F238E27FC236}">
                <a16:creationId xmlns:a16="http://schemas.microsoft.com/office/drawing/2014/main" id="{144F2D84-DF9B-C44B-8C51-02C05CE82F60}"/>
              </a:ext>
            </a:extLst>
          </p:cNvPr>
          <p:cNvSpPr txBox="1"/>
          <p:nvPr/>
        </p:nvSpPr>
        <p:spPr>
          <a:xfrm>
            <a:off x="6642962" y="2991634"/>
            <a:ext cx="3337560" cy="1969770"/>
          </a:xfrm>
          <a:prstGeom prst="rect">
            <a:avLst/>
          </a:prstGeom>
          <a:noFill/>
        </p:spPr>
        <p:txBody>
          <a:bodyPr wrap="square" lIns="0" tIns="0" rIns="0" bIns="0" rtlCol="0">
            <a:spAutoFit/>
          </a:bodyPr>
          <a:lstStyle/>
          <a:p>
            <a:pPr algn="ctr" fontAlgn="base">
              <a:spcAft>
                <a:spcPts val="1200"/>
              </a:spcAft>
              <a:buSzPct val="110000"/>
              <a:defRPr/>
            </a:pPr>
            <a:r>
              <a:rPr lang="en-US" sz="1400">
                <a:solidFill>
                  <a:srgbClr val="002C77"/>
                </a:solidFill>
                <a:latin typeface="Arial" pitchFamily="34" charset="0"/>
                <a:ea typeface="MS PGothic" pitchFamily="34" charset="-128"/>
              </a:rPr>
              <a:t>3300 Naloxone kits were distributed to 72 law enforcement agencies </a:t>
            </a:r>
            <a:br>
              <a:rPr lang="en-US" sz="1400">
                <a:solidFill>
                  <a:srgbClr val="002C77"/>
                </a:solidFill>
                <a:latin typeface="Arial" pitchFamily="34" charset="0"/>
                <a:ea typeface="MS PGothic" pitchFamily="34" charset="-128"/>
              </a:rPr>
            </a:br>
            <a:r>
              <a:rPr lang="en-US" sz="1400">
                <a:solidFill>
                  <a:srgbClr val="002C77"/>
                </a:solidFill>
                <a:latin typeface="Arial" pitchFamily="34" charset="0"/>
                <a:ea typeface="MS PGothic" pitchFamily="34" charset="-128"/>
              </a:rPr>
              <a:t>in 2018-2019</a:t>
            </a:r>
          </a:p>
          <a:p>
            <a:pPr algn="ctr" fontAlgn="base">
              <a:spcAft>
                <a:spcPts val="1200"/>
              </a:spcAft>
              <a:buSzPct val="110000"/>
              <a:defRPr/>
            </a:pPr>
            <a:endParaRPr lang="en-US" sz="1400">
              <a:solidFill>
                <a:srgbClr val="002C77"/>
              </a:solidFill>
              <a:latin typeface="Arial" pitchFamily="34" charset="0"/>
              <a:ea typeface="MS PGothic" pitchFamily="34" charset="-128"/>
            </a:endParaRPr>
          </a:p>
          <a:p>
            <a:pPr algn="ctr" fontAlgn="base">
              <a:spcAft>
                <a:spcPts val="1200"/>
              </a:spcAft>
              <a:buSzPct val="110000"/>
              <a:defRPr/>
            </a:pPr>
            <a:endParaRPr lang="en-US" sz="1400">
              <a:solidFill>
                <a:srgbClr val="002C77"/>
              </a:solidFill>
              <a:latin typeface="Arial" pitchFamily="34" charset="0"/>
              <a:ea typeface="MS PGothic" pitchFamily="34" charset="-128"/>
            </a:endParaRPr>
          </a:p>
          <a:p>
            <a:pPr algn="ctr" fontAlgn="base">
              <a:spcAft>
                <a:spcPts val="1200"/>
              </a:spcAft>
              <a:buSzPct val="110000"/>
              <a:defRPr/>
            </a:pPr>
            <a:r>
              <a:rPr lang="en-US" sz="1400">
                <a:solidFill>
                  <a:srgbClr val="002C77"/>
                </a:solidFill>
                <a:latin typeface="Arial" pitchFamily="34" charset="0"/>
                <a:ea typeface="MS PGothic" pitchFamily="34" charset="-128"/>
              </a:rPr>
              <a:t>Naloxone distribution upon jail release in Washoe and Mineral counties</a:t>
            </a:r>
          </a:p>
        </p:txBody>
      </p:sp>
      <p:sp>
        <p:nvSpPr>
          <p:cNvPr id="12" name="Rectangle 11"/>
          <p:cNvSpPr/>
          <p:nvPr/>
        </p:nvSpPr>
        <p:spPr bwMode="gray">
          <a:xfrm>
            <a:off x="1726055" y="2173463"/>
            <a:ext cx="3760341" cy="506004"/>
          </a:xfrm>
          <a:prstGeom prst="rect">
            <a:avLst/>
          </a:prstGeom>
          <a:solidFill>
            <a:srgbClr val="00AC4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435346">
              <a:spcBef>
                <a:spcPts val="190"/>
              </a:spcBef>
              <a:spcAft>
                <a:spcPts val="190"/>
              </a:spcAft>
              <a:buClr>
                <a:srgbClr val="1AAB81"/>
              </a:buClr>
              <a:defRPr/>
            </a:pPr>
            <a:r>
              <a:rPr lang="en-US" sz="2000" b="1">
                <a:solidFill>
                  <a:schemeClr val="bg1"/>
                </a:solidFill>
                <a:cs typeface="Arial"/>
              </a:rPr>
              <a:t>SOR Funds</a:t>
            </a:r>
          </a:p>
        </p:txBody>
      </p:sp>
      <p:sp>
        <p:nvSpPr>
          <p:cNvPr id="13" name="Rectangle 12"/>
          <p:cNvSpPr/>
          <p:nvPr/>
        </p:nvSpPr>
        <p:spPr bwMode="gray">
          <a:xfrm>
            <a:off x="6432650" y="2173463"/>
            <a:ext cx="3758184" cy="506004"/>
          </a:xfrm>
          <a:prstGeom prst="rect">
            <a:avLst/>
          </a:prstGeom>
          <a:solidFill>
            <a:srgbClr val="179BD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435346">
              <a:spcBef>
                <a:spcPts val="190"/>
              </a:spcBef>
              <a:spcAft>
                <a:spcPts val="190"/>
              </a:spcAft>
              <a:buClr>
                <a:srgbClr val="1AAB81"/>
              </a:buClr>
              <a:defRPr/>
            </a:pPr>
            <a:r>
              <a:rPr lang="en-US" sz="2000" b="1">
                <a:solidFill>
                  <a:schemeClr val="bg1"/>
                </a:solidFill>
                <a:cs typeface="Arial"/>
              </a:rPr>
              <a:t>Naloxone</a:t>
            </a:r>
          </a:p>
        </p:txBody>
      </p:sp>
      <p:sp>
        <p:nvSpPr>
          <p:cNvPr id="3" name="Down Arrow 2"/>
          <p:cNvSpPr/>
          <p:nvPr/>
        </p:nvSpPr>
        <p:spPr>
          <a:xfrm>
            <a:off x="3177280" y="3844388"/>
            <a:ext cx="640080" cy="457200"/>
          </a:xfrm>
          <a:prstGeom prst="downArrow">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Down Arrow 13"/>
          <p:cNvSpPr/>
          <p:nvPr/>
        </p:nvSpPr>
        <p:spPr>
          <a:xfrm>
            <a:off x="8086619" y="3844388"/>
            <a:ext cx="640080" cy="457200"/>
          </a:xfrm>
          <a:prstGeom prst="downArrow">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a:spLocks/>
          </p:cNvSpPr>
          <p:nvPr/>
        </p:nvSpPr>
        <p:spPr>
          <a:xfrm>
            <a:off x="911478" y="1524029"/>
            <a:ext cx="10366122" cy="130627"/>
          </a:xfrm>
          <a:prstGeom prst="rect">
            <a:avLst/>
          </a:prstGeom>
          <a:gradFill>
            <a:gsLst>
              <a:gs pos="30000">
                <a:schemeClr val="accent1"/>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b="1">
              <a:gradFill>
                <a:gsLst>
                  <a:gs pos="0">
                    <a:schemeClr val="accent1">
                      <a:alpha val="70000"/>
                    </a:schemeClr>
                  </a:gs>
                  <a:gs pos="100000">
                    <a:schemeClr val="accent2"/>
                  </a:gs>
                </a:gsLst>
                <a:lin ang="18900000" scaled="1"/>
              </a:gradFill>
              <a:latin typeface="Times New Roman" panose="02020603050405020304" pitchFamily="18" charset="0"/>
            </a:endParaRPr>
          </a:p>
        </p:txBody>
      </p:sp>
      <p:sp>
        <p:nvSpPr>
          <p:cNvPr id="16" name="Rectangle 15"/>
          <p:cNvSpPr>
            <a:spLocks/>
          </p:cNvSpPr>
          <p:nvPr/>
        </p:nvSpPr>
        <p:spPr>
          <a:xfrm>
            <a:off x="918148" y="6160089"/>
            <a:ext cx="10366122" cy="27432"/>
          </a:xfrm>
          <a:prstGeom prst="rect">
            <a:avLst/>
          </a:prstGeom>
          <a:gradFill>
            <a:gsLst>
              <a:gs pos="30000">
                <a:schemeClr val="accent1"/>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b="1">
              <a:gradFill>
                <a:gsLst>
                  <a:gs pos="0">
                    <a:schemeClr val="accent1">
                      <a:alpha val="70000"/>
                    </a:schemeClr>
                  </a:gs>
                  <a:gs pos="100000">
                    <a:schemeClr val="accent2"/>
                  </a:gs>
                </a:gsLst>
                <a:lin ang="18900000" scaled="1"/>
              </a:gradFill>
              <a:latin typeface="Times New Roman" panose="02020603050405020304" pitchFamily="18" charset="0"/>
            </a:endParaRPr>
          </a:p>
        </p:txBody>
      </p:sp>
    </p:spTree>
    <p:extLst>
      <p:ext uri="{BB962C8B-B14F-4D97-AF65-F5344CB8AC3E}">
        <p14:creationId xmlns:p14="http://schemas.microsoft.com/office/powerpoint/2010/main" val="19459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Harm Reduction</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31</a:t>
            </a:fld>
            <a:endParaRPr lang="en-US"/>
          </a:p>
        </p:txBody>
      </p:sp>
      <p:sp>
        <p:nvSpPr>
          <p:cNvPr id="11" name="Notched Right Arrow 10">
            <a:extLst>
              <a:ext uri="{FF2B5EF4-FFF2-40B4-BE49-F238E27FC236}">
                <a16:creationId xmlns:a16="http://schemas.microsoft.com/office/drawing/2014/main" id="{347AB779-AE6C-DA4A-8F64-DC7DD00F6FAB}"/>
              </a:ext>
            </a:extLst>
          </p:cNvPr>
          <p:cNvSpPr/>
          <p:nvPr/>
        </p:nvSpPr>
        <p:spPr>
          <a:xfrm>
            <a:off x="689040" y="2716768"/>
            <a:ext cx="10789920" cy="2011680"/>
          </a:xfrm>
          <a:prstGeom prst="notchedRightArrow">
            <a:avLst/>
          </a:prstGeom>
          <a:gradFill>
            <a:gsLst>
              <a:gs pos="30000">
                <a:srgbClr val="009DE0"/>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12" name="Oval 11"/>
          <p:cNvSpPr/>
          <p:nvPr/>
        </p:nvSpPr>
        <p:spPr>
          <a:xfrm>
            <a:off x="2181015" y="3470096"/>
            <a:ext cx="493718" cy="493718"/>
          </a:xfrm>
          <a:prstGeom prst="ellipse">
            <a:avLst/>
          </a:prstGeom>
          <a:solidFill>
            <a:schemeClr val="tx1"/>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Oval 12"/>
          <p:cNvSpPr/>
          <p:nvPr/>
        </p:nvSpPr>
        <p:spPr>
          <a:xfrm>
            <a:off x="4503143" y="3470096"/>
            <a:ext cx="493718" cy="493718"/>
          </a:xfrm>
          <a:prstGeom prst="ellipse">
            <a:avLst/>
          </a:prstGeom>
          <a:solidFill>
            <a:schemeClr val="tx1"/>
          </a:solidFill>
          <a:ln>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4" name="Oval 13"/>
          <p:cNvSpPr/>
          <p:nvPr/>
        </p:nvSpPr>
        <p:spPr>
          <a:xfrm>
            <a:off x="6886915" y="3470096"/>
            <a:ext cx="493718" cy="493718"/>
          </a:xfrm>
          <a:prstGeom prst="ellipse">
            <a:avLst/>
          </a:prstGeom>
          <a:solidFill>
            <a:schemeClr val="tx1"/>
          </a:solidFill>
          <a:ln>
            <a:solidFill>
              <a:schemeClr val="tx1"/>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5" name="Oval 14"/>
          <p:cNvSpPr/>
          <p:nvPr/>
        </p:nvSpPr>
        <p:spPr>
          <a:xfrm>
            <a:off x="9209043" y="3470096"/>
            <a:ext cx="493718" cy="493718"/>
          </a:xfrm>
          <a:prstGeom prst="ellipse">
            <a:avLst/>
          </a:prstGeom>
          <a:solidFill>
            <a:schemeClr val="tx1"/>
          </a:solidFill>
          <a:ln>
            <a:solidFill>
              <a:schemeClr val="tx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nvGrpSpPr>
          <p:cNvPr id="16" name="Group 15"/>
          <p:cNvGrpSpPr/>
          <p:nvPr/>
        </p:nvGrpSpPr>
        <p:grpSpPr>
          <a:xfrm>
            <a:off x="1322099" y="1604228"/>
            <a:ext cx="2211550" cy="1363874"/>
            <a:chOff x="3735" y="0"/>
            <a:chExt cx="2211550" cy="1974873"/>
          </a:xfrm>
        </p:grpSpPr>
        <p:sp>
          <p:nvSpPr>
            <p:cNvPr id="17" name="Rectangle 16"/>
            <p:cNvSpPr/>
            <p:nvPr/>
          </p:nvSpPr>
          <p:spPr>
            <a:xfrm>
              <a:off x="3735" y="0"/>
              <a:ext cx="2211550" cy="19748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p:cNvSpPr txBox="1"/>
            <p:nvPr/>
          </p:nvSpPr>
          <p:spPr>
            <a:xfrm>
              <a:off x="3735" y="0"/>
              <a:ext cx="2211550" cy="1270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600" kern="1200">
                  <a:cs typeface="Arial"/>
                </a:rPr>
                <a:t>Establish and evaluate supervised consumption spaces</a:t>
              </a:r>
              <a:endParaRPr lang="en-US" sz="1600" kern="1200">
                <a:latin typeface="Arial"/>
                <a:cs typeface="Arial"/>
              </a:endParaRPr>
            </a:p>
          </p:txBody>
        </p:sp>
      </p:grpSp>
      <p:grpSp>
        <p:nvGrpSpPr>
          <p:cNvPr id="20" name="Group 19"/>
          <p:cNvGrpSpPr/>
          <p:nvPr/>
        </p:nvGrpSpPr>
        <p:grpSpPr>
          <a:xfrm>
            <a:off x="3695597" y="4883127"/>
            <a:ext cx="2211550" cy="1974873"/>
            <a:chOff x="2326726" y="2962310"/>
            <a:chExt cx="2211550" cy="1974873"/>
          </a:xfrm>
        </p:grpSpPr>
        <p:sp>
          <p:nvSpPr>
            <p:cNvPr id="21" name="Rectangle 20"/>
            <p:cNvSpPr/>
            <p:nvPr/>
          </p:nvSpPr>
          <p:spPr>
            <a:xfrm>
              <a:off x="2326726" y="2962310"/>
              <a:ext cx="2211550" cy="19748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p:cNvSpPr txBox="1"/>
            <p:nvPr/>
          </p:nvSpPr>
          <p:spPr>
            <a:xfrm>
              <a:off x="2326726" y="2962310"/>
              <a:ext cx="2211550" cy="19748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600" kern="1200">
                  <a:cs typeface="Arial"/>
                </a:rPr>
                <a:t>Work with State and local stakeholders to establish and support needle and syringe service programs</a:t>
              </a:r>
            </a:p>
          </p:txBody>
        </p:sp>
      </p:grpSp>
      <p:grpSp>
        <p:nvGrpSpPr>
          <p:cNvPr id="23" name="Group 22"/>
          <p:cNvGrpSpPr/>
          <p:nvPr/>
        </p:nvGrpSpPr>
        <p:grpSpPr>
          <a:xfrm>
            <a:off x="5770981" y="1429669"/>
            <a:ext cx="2705035" cy="1363874"/>
            <a:chOff x="4648854" y="0"/>
            <a:chExt cx="2211550" cy="1974873"/>
          </a:xfrm>
        </p:grpSpPr>
        <p:sp>
          <p:nvSpPr>
            <p:cNvPr id="24" name="Rectangle 23"/>
            <p:cNvSpPr/>
            <p:nvPr/>
          </p:nvSpPr>
          <p:spPr>
            <a:xfrm>
              <a:off x="4648854" y="0"/>
              <a:ext cx="2211550" cy="19748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p:cNvSpPr txBox="1"/>
            <p:nvPr/>
          </p:nvSpPr>
          <p:spPr>
            <a:xfrm>
              <a:off x="4648854" y="0"/>
              <a:ext cx="2211550" cy="19748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600" kern="1200">
                  <a:cs typeface="Arial"/>
                </a:rPr>
                <a:t>Disseminate and evaluate the use of test kits for fentanyl laced opioids</a:t>
              </a:r>
            </a:p>
          </p:txBody>
        </p:sp>
      </p:grpSp>
      <p:grpSp>
        <p:nvGrpSpPr>
          <p:cNvPr id="26" name="Group 25"/>
          <p:cNvGrpSpPr/>
          <p:nvPr/>
        </p:nvGrpSpPr>
        <p:grpSpPr>
          <a:xfrm>
            <a:off x="8222548" y="4883126"/>
            <a:ext cx="2211550" cy="1974873"/>
            <a:chOff x="6970982" y="2962310"/>
            <a:chExt cx="2211550" cy="1974873"/>
          </a:xfrm>
        </p:grpSpPr>
        <p:sp>
          <p:nvSpPr>
            <p:cNvPr id="27" name="Rectangle 26"/>
            <p:cNvSpPr/>
            <p:nvPr/>
          </p:nvSpPr>
          <p:spPr>
            <a:xfrm>
              <a:off x="6970982" y="2962310"/>
              <a:ext cx="2211550" cy="19748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p:cNvSpPr txBox="1"/>
            <p:nvPr/>
          </p:nvSpPr>
          <p:spPr>
            <a:xfrm>
              <a:off x="6970982" y="2962310"/>
              <a:ext cx="2211550" cy="19748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600" kern="1200">
                  <a:cs typeface="Arial"/>
                </a:rPr>
                <a:t>CDC money used to implement a Needle Exchange Shipping Program with 75% county participation</a:t>
              </a:r>
            </a:p>
          </p:txBody>
        </p:sp>
      </p:grpSp>
      <p:cxnSp>
        <p:nvCxnSpPr>
          <p:cNvPr id="32" name="Straight Arrow Connector 31"/>
          <p:cNvCxnSpPr/>
          <p:nvPr/>
        </p:nvCxnSpPr>
        <p:spPr>
          <a:xfrm flipV="1">
            <a:off x="4801372" y="4342282"/>
            <a:ext cx="0" cy="54864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9510782" y="4315732"/>
            <a:ext cx="0" cy="54864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385233" y="2609349"/>
            <a:ext cx="0" cy="54864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123499" y="2572932"/>
            <a:ext cx="0" cy="54864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931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Workforce Shortages</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32</a:t>
            </a:fld>
            <a:endParaRPr lang="en-US"/>
          </a:p>
        </p:txBody>
      </p:sp>
      <p:graphicFrame>
        <p:nvGraphicFramePr>
          <p:cNvPr id="7" name="Diagram 6"/>
          <p:cNvGraphicFramePr/>
          <p:nvPr>
            <p:extLst>
              <p:ext uri="{D42A27DB-BD31-4B8C-83A1-F6EECF244321}">
                <p14:modId xmlns:p14="http://schemas.microsoft.com/office/powerpoint/2010/main" val="1556452569"/>
              </p:ext>
            </p:extLst>
          </p:nvPr>
        </p:nvGraphicFramePr>
        <p:xfrm>
          <a:off x="488831" y="780691"/>
          <a:ext cx="10840525" cy="5627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76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Prevention and Recovery</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33</a:t>
            </a:fld>
            <a:endParaRPr lang="en-US"/>
          </a:p>
        </p:txBody>
      </p:sp>
      <p:sp>
        <p:nvSpPr>
          <p:cNvPr id="7" name="Rectangle 6"/>
          <p:cNvSpPr>
            <a:spLocks/>
          </p:cNvSpPr>
          <p:nvPr/>
        </p:nvSpPr>
        <p:spPr>
          <a:xfrm>
            <a:off x="4376098" y="6220968"/>
            <a:ext cx="7772400" cy="274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a:spLocks/>
          </p:cNvSpPr>
          <p:nvPr/>
        </p:nvSpPr>
        <p:spPr>
          <a:xfrm>
            <a:off x="4376098" y="1524000"/>
            <a:ext cx="7772400" cy="274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a:spLocks/>
          </p:cNvSpPr>
          <p:nvPr/>
        </p:nvSpPr>
        <p:spPr>
          <a:xfrm>
            <a:off x="-1" y="1524000"/>
            <a:ext cx="5003515" cy="472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p:cNvCxnSpPr>
            <a:cxnSpLocks/>
          </p:cNvCxnSpPr>
          <p:nvPr/>
        </p:nvCxnSpPr>
        <p:spPr>
          <a:xfrm>
            <a:off x="20548" y="2114550"/>
            <a:ext cx="4937760" cy="0"/>
          </a:xfrm>
          <a:prstGeom prst="line">
            <a:avLst/>
          </a:prstGeom>
          <a:ln w="15875">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sz="half" idx="1"/>
          </p:nvPr>
        </p:nvSpPr>
        <p:spPr>
          <a:xfrm>
            <a:off x="585628" y="2374850"/>
            <a:ext cx="4140485" cy="2769989"/>
          </a:xfrm>
        </p:spPr>
        <p:txBody>
          <a:bodyPr wrap="square">
            <a:spAutoFit/>
          </a:bodyPr>
          <a:lstStyle>
            <a:lvl1pPr marL="0" indent="0">
              <a:spcBef>
                <a:spcPts val="0"/>
              </a:spcBef>
              <a:spcAft>
                <a:spcPts val="600"/>
              </a:spcAft>
              <a:buFont typeface="Mute" panose="00000800000000000000" pitchFamily="50" charset="0"/>
              <a:buNone/>
              <a:defRPr lang="en-US" sz="1400" kern="1200" baseline="0" dirty="0" smtClean="0">
                <a:solidFill>
                  <a:schemeClr val="bg1"/>
                </a:solidFill>
                <a:latin typeface="Arial" panose="020B0604020202020204" pitchFamily="34" charset="0"/>
                <a:ea typeface="+mn-ea"/>
                <a:cs typeface="Segoe UI Light" panose="020B0502040204020203" pitchFamily="34" charset="0"/>
              </a:defRPr>
            </a:lvl1pPr>
            <a:lvl2pPr marL="299466" indent="0">
              <a:spcBef>
                <a:spcPts val="0"/>
              </a:spcBef>
              <a:spcAft>
                <a:spcPts val="600"/>
              </a:spcAft>
              <a:buNone/>
              <a:defRPr lang="en-US" sz="1400" kern="1200" baseline="0" dirty="0" smtClean="0">
                <a:solidFill>
                  <a:schemeClr val="bg1"/>
                </a:solidFill>
                <a:latin typeface="Mute" panose="00000800000000000000" pitchFamily="50" charset="0"/>
                <a:ea typeface="+mn-ea"/>
                <a:cs typeface="Segoe UI Light" panose="020B0502040204020203" pitchFamily="34" charset="0"/>
              </a:defRPr>
            </a:lvl2pPr>
            <a:lvl3pPr>
              <a:spcBef>
                <a:spcPts val="600"/>
              </a:spcBef>
              <a:defRPr lang="en-US" sz="1400" kern="1200" dirty="0" smtClean="0">
                <a:solidFill>
                  <a:schemeClr val="bg1"/>
                </a:solidFill>
                <a:latin typeface="+mn-lt"/>
                <a:ea typeface="+mn-ea"/>
                <a:cs typeface="Segoe UI Light" panose="020B0502040204020203" pitchFamily="34" charset="0"/>
              </a:defRPr>
            </a:lvl3pPr>
            <a:lvl4pPr>
              <a:spcBef>
                <a:spcPts val="600"/>
              </a:spcBef>
              <a:defRPr sz="1300"/>
            </a:lvl4pPr>
            <a:lvl5pPr>
              <a:spcBef>
                <a:spcPts val="600"/>
              </a:spcBef>
              <a:defRPr sz="1300"/>
            </a:lvl5pPr>
          </a:lstStyle>
          <a:p>
            <a:pPr marL="285750" lvl="0" indent="-285750" defTabSz="914400">
              <a:buClr>
                <a:schemeClr val="bg1"/>
              </a:buClr>
              <a:buFont typeface="Mute" panose="00000800000000000000" pitchFamily="50" charset="0"/>
              <a:buChar char="•"/>
            </a:pPr>
            <a:r>
              <a:rPr lang="en-US" sz="1600"/>
              <a:t>Expand prescription drug disposal locations and initiate events in communities that do not have them</a:t>
            </a:r>
          </a:p>
          <a:p>
            <a:pPr marL="285750" indent="-285750" defTabSz="914400">
              <a:buClr>
                <a:schemeClr val="bg1"/>
              </a:buClr>
              <a:buFont typeface="Mute" panose="00000800000000000000" pitchFamily="50" charset="0"/>
              <a:buChar char="•"/>
            </a:pPr>
            <a:r>
              <a:rPr lang="en-US" sz="1600">
                <a:cs typeface="Arial"/>
              </a:rPr>
              <a:t>Increase substance use and suicide prevention programming in schools</a:t>
            </a:r>
          </a:p>
          <a:p>
            <a:pPr marL="285750" indent="-285750" defTabSz="914400">
              <a:buClr>
                <a:schemeClr val="bg1"/>
              </a:buClr>
              <a:buFont typeface="Mute" panose="00000800000000000000" pitchFamily="50" charset="0"/>
              <a:buChar char="•"/>
            </a:pPr>
            <a:r>
              <a:rPr lang="en-US" sz="1600">
                <a:cs typeface="Arial"/>
              </a:rPr>
              <a:t>Increase the number of affordable housing units available via housing vouchers</a:t>
            </a:r>
          </a:p>
          <a:p>
            <a:pPr marL="285750" indent="-285750" defTabSz="914400">
              <a:buClr>
                <a:schemeClr val="bg1"/>
              </a:buClr>
              <a:buFont typeface="Mute" panose="00000800000000000000" pitchFamily="50" charset="0"/>
              <a:buChar char="•"/>
            </a:pPr>
            <a:r>
              <a:rPr lang="en-US" sz="1600">
                <a:cs typeface="Arial"/>
              </a:rPr>
              <a:t>Increase naloxone education and availability for minorities</a:t>
            </a:r>
          </a:p>
          <a:p>
            <a:pPr marL="285750" lvl="0" indent="-285750" defTabSz="914400">
              <a:buClr>
                <a:schemeClr val="bg1"/>
              </a:buClr>
              <a:buFont typeface="Mute" panose="00000800000000000000" pitchFamily="50" charset="0"/>
              <a:buChar char="•"/>
            </a:pPr>
            <a:endParaRPr lang="en-US" sz="1600"/>
          </a:p>
        </p:txBody>
      </p:sp>
      <p:cxnSp>
        <p:nvCxnSpPr>
          <p:cNvPr id="15" name="Straight Connector 14"/>
          <p:cNvCxnSpPr>
            <a:cxnSpLocks/>
          </p:cNvCxnSpPr>
          <p:nvPr/>
        </p:nvCxnSpPr>
        <p:spPr>
          <a:xfrm>
            <a:off x="4376098" y="2114550"/>
            <a:ext cx="4376098" cy="0"/>
          </a:xfrm>
          <a:prstGeom prst="line">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67820" y="1648325"/>
            <a:ext cx="2115941" cy="369332"/>
          </a:xfrm>
          <a:prstGeom prst="rect">
            <a:avLst/>
          </a:prstGeom>
        </p:spPr>
        <p:txBody>
          <a:bodyPr wrap="square" lIns="0" tIns="0" rIns="0" bIns="0">
            <a:spAutoFit/>
          </a:bodyPr>
          <a:lstStyle/>
          <a:p>
            <a:r>
              <a:rPr lang="en-US" sz="2400" b="1">
                <a:solidFill>
                  <a:schemeClr val="bg1"/>
                </a:solidFill>
                <a:latin typeface="+mj-lt"/>
              </a:rPr>
              <a:t>Prevention</a:t>
            </a:r>
          </a:p>
        </p:txBody>
      </p:sp>
      <p:sp>
        <p:nvSpPr>
          <p:cNvPr id="17" name="Rectangle 16"/>
          <p:cNvSpPr/>
          <p:nvPr/>
        </p:nvSpPr>
        <p:spPr>
          <a:xfrm>
            <a:off x="5378918" y="1648325"/>
            <a:ext cx="1388201" cy="369332"/>
          </a:xfrm>
          <a:prstGeom prst="rect">
            <a:avLst/>
          </a:prstGeom>
        </p:spPr>
        <p:txBody>
          <a:bodyPr wrap="none" lIns="0" tIns="0" rIns="0" bIns="0">
            <a:spAutoFit/>
          </a:bodyPr>
          <a:lstStyle/>
          <a:p>
            <a:r>
              <a:rPr lang="en-US" sz="2400" b="1">
                <a:gradFill>
                  <a:gsLst>
                    <a:gs pos="0">
                      <a:srgbClr val="009DE0"/>
                    </a:gs>
                    <a:gs pos="100000">
                      <a:schemeClr val="accent2"/>
                    </a:gs>
                  </a:gsLst>
                  <a:lin ang="18900000" scaled="1"/>
                </a:gradFill>
                <a:latin typeface="+mj-lt"/>
              </a:rPr>
              <a:t>Recovery</a:t>
            </a:r>
          </a:p>
        </p:txBody>
      </p:sp>
      <p:sp>
        <p:nvSpPr>
          <p:cNvPr id="41" name="Content Placeholder 2"/>
          <p:cNvSpPr txBox="1">
            <a:spLocks/>
          </p:cNvSpPr>
          <p:nvPr/>
        </p:nvSpPr>
        <p:spPr>
          <a:xfrm>
            <a:off x="5378917" y="2374850"/>
            <a:ext cx="5090447" cy="3185487"/>
          </a:xfrm>
          <a:prstGeom prst="rect">
            <a:avLst/>
          </a:prstGeom>
        </p:spPr>
        <p:txBody>
          <a:bodyPr vert="horz" wrap="square" lIns="0" tIns="0" rIns="0" bIns="0" rtlCol="0" anchor="t">
            <a:spAutoFit/>
          </a:bodyPr>
          <a:lstStyle>
            <a:lvl1pPr marL="0" indent="0" algn="l" defTabSz="457200" rtl="0" eaLnBrk="1" latinLnBrk="0" hangingPunct="1">
              <a:spcBef>
                <a:spcPts val="0"/>
              </a:spcBef>
              <a:spcAft>
                <a:spcPts val="600"/>
              </a:spcAft>
              <a:buFont typeface="Mute" panose="00000800000000000000" pitchFamily="50" charset="0"/>
              <a:buNone/>
              <a:defRPr lang="en-US" sz="1400" b="0" kern="1200" baseline="0" dirty="0" smtClean="0">
                <a:solidFill>
                  <a:schemeClr val="bg1"/>
                </a:solidFill>
                <a:latin typeface="Arial" panose="020B0604020202020204" pitchFamily="34" charset="0"/>
                <a:ea typeface="+mn-ea"/>
                <a:cs typeface="Segoe UI Light" panose="020B0502040204020203" pitchFamily="34" charset="0"/>
              </a:defRPr>
            </a:lvl1pPr>
            <a:lvl2pPr marL="299466" indent="0" algn="l" defTabSz="457200" rtl="0" eaLnBrk="1" latinLnBrk="0" hangingPunct="1">
              <a:spcBef>
                <a:spcPts val="0"/>
              </a:spcBef>
              <a:spcAft>
                <a:spcPts val="600"/>
              </a:spcAft>
              <a:buFont typeface="Arial" panose="020B0604020202020204" pitchFamily="34" charset="0"/>
              <a:buNone/>
              <a:tabLst/>
              <a:defRPr lang="en-US" sz="1400" kern="1200" baseline="0" dirty="0" smtClean="0">
                <a:solidFill>
                  <a:schemeClr val="bg1"/>
                </a:solidFill>
                <a:latin typeface="Mute" panose="00000800000000000000" pitchFamily="50" charset="0"/>
                <a:ea typeface="+mn-ea"/>
                <a:cs typeface="Segoe UI Light" panose="020B0502040204020203" pitchFamily="34" charset="0"/>
              </a:defRPr>
            </a:lvl2pPr>
            <a:lvl3pPr marL="685800" indent="-228600" algn="l" defTabSz="457200" rtl="0" eaLnBrk="1" latinLnBrk="0" hangingPunct="1">
              <a:spcBef>
                <a:spcPts val="600"/>
              </a:spcBef>
              <a:spcAft>
                <a:spcPts val="600"/>
              </a:spcAft>
              <a:buFont typeface="Arial" panose="020B0604020202020204" pitchFamily="34" charset="0"/>
              <a:buChar char="•"/>
              <a:tabLst/>
              <a:defRPr lang="en-US" sz="1400" kern="1200" dirty="0" smtClean="0">
                <a:solidFill>
                  <a:schemeClr val="bg1"/>
                </a:solidFill>
                <a:latin typeface="+mn-lt"/>
                <a:ea typeface="+mn-ea"/>
                <a:cs typeface="Segoe UI Light" panose="020B0502040204020203" pitchFamily="34" charset="0"/>
              </a:defRPr>
            </a:lvl3pPr>
            <a:lvl4pPr marL="914400" indent="-223838" algn="l" defTabSz="457200" rtl="0" eaLnBrk="1" latinLnBrk="0" hangingPunct="1">
              <a:spcBef>
                <a:spcPts val="600"/>
              </a:spcBef>
              <a:spcAft>
                <a:spcPts val="600"/>
              </a:spcAft>
              <a:buFont typeface="Arial" panose="020B0604020202020204" pitchFamily="34" charset="0"/>
              <a:buChar char="–"/>
              <a:tabLst/>
              <a:defRPr sz="1300" kern="1200">
                <a:solidFill>
                  <a:schemeClr val="tx1"/>
                </a:solidFill>
                <a:latin typeface="+mn-lt"/>
                <a:ea typeface="+mn-ea"/>
                <a:cs typeface="+mn-cs"/>
              </a:defRPr>
            </a:lvl4pPr>
            <a:lvl5pPr marL="1143000" indent="-228600" algn="l" defTabSz="457200" rtl="0" eaLnBrk="1" latinLnBrk="0" hangingPunct="1">
              <a:spcBef>
                <a:spcPts val="600"/>
              </a:spcBef>
              <a:spcAft>
                <a:spcPts val="600"/>
              </a:spcAft>
              <a:buFont typeface="Arial" panose="020B0604020202020204" pitchFamily="34" charset="0"/>
              <a:buChar char="•"/>
              <a:tabLst/>
              <a:defRPr sz="13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285750" lvl="0" indent="-285750">
              <a:buFont typeface="Arial" panose="020B0604020202020204" pitchFamily="34" charset="0"/>
              <a:buChar char="•"/>
            </a:pPr>
            <a:r>
              <a:rPr lang="en-US" sz="1600">
                <a:solidFill>
                  <a:schemeClr val="tx1"/>
                </a:solidFill>
                <a:cs typeface="Arial"/>
              </a:rPr>
              <a:t>Increase the availability of transportation vouchers and services for people seeking treatment</a:t>
            </a:r>
          </a:p>
          <a:p>
            <a:pPr marL="285750" lvl="0" indent="-285750">
              <a:buFont typeface="Arial" panose="020B0604020202020204" pitchFamily="34" charset="0"/>
              <a:buChar char="•"/>
            </a:pPr>
            <a:r>
              <a:rPr lang="en-US" sz="1600">
                <a:solidFill>
                  <a:schemeClr val="tx1"/>
                </a:solidFill>
                <a:cs typeface="Arial"/>
              </a:rPr>
              <a:t>Increase the amount of housing and tenancy supports available</a:t>
            </a:r>
          </a:p>
          <a:p>
            <a:pPr marL="285750" lvl="0" indent="-285750">
              <a:buFont typeface="Arial" panose="020B0604020202020204" pitchFamily="34" charset="0"/>
              <a:buChar char="•"/>
            </a:pPr>
            <a:r>
              <a:rPr lang="en-US" sz="1600">
                <a:solidFill>
                  <a:schemeClr val="tx1"/>
                </a:solidFill>
                <a:cs typeface="Arial"/>
              </a:rPr>
              <a:t>Reduce stigma by updating human resources and benefits language, include evidence about the effectiveness of treatment for opioid use disorders, avoid stigmatizing language and discuss effectiveness of treatment in public communications, educate health care providers about benefits of destigmatizing language</a:t>
            </a:r>
          </a:p>
          <a:p>
            <a:pPr marL="285750" indent="-285750" defTabSz="914400">
              <a:buClr>
                <a:schemeClr val="tx1"/>
              </a:buClr>
              <a:buFont typeface="Mute" panose="00000800000000000000" pitchFamily="50" charset="0"/>
              <a:buChar char="•"/>
            </a:pPr>
            <a:endParaRPr lang="en-US" sz="1600">
              <a:solidFill>
                <a:schemeClr val="tx1"/>
              </a:solidFill>
            </a:endParaRPr>
          </a:p>
        </p:txBody>
      </p:sp>
    </p:spTree>
    <p:extLst>
      <p:ext uri="{BB962C8B-B14F-4D97-AF65-F5344CB8AC3E}">
        <p14:creationId xmlns:p14="http://schemas.microsoft.com/office/powerpoint/2010/main" val="1804403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Local Interventions</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34</a:t>
            </a:fld>
            <a:endParaRPr lang="en-US"/>
          </a:p>
        </p:txBody>
      </p:sp>
      <p:sp>
        <p:nvSpPr>
          <p:cNvPr id="7" name="Freeform 6"/>
          <p:cNvSpPr/>
          <p:nvPr/>
        </p:nvSpPr>
        <p:spPr>
          <a:xfrm>
            <a:off x="4675187" y="2670232"/>
            <a:ext cx="3200400" cy="3717547"/>
          </a:xfrm>
          <a:custGeom>
            <a:avLst/>
            <a:gdLst>
              <a:gd name="connsiteX0" fmla="*/ 0 w 1857374"/>
              <a:gd name="connsiteY0" fmla="*/ 0 h 2658875"/>
              <a:gd name="connsiteX1" fmla="*/ 1857374 w 1857374"/>
              <a:gd name="connsiteY1" fmla="*/ 0 h 2658875"/>
              <a:gd name="connsiteX2" fmla="*/ 1857374 w 1857374"/>
              <a:gd name="connsiteY2" fmla="*/ 2658875 h 2658875"/>
              <a:gd name="connsiteX3" fmla="*/ 0 w 1857374"/>
              <a:gd name="connsiteY3" fmla="*/ 2658875 h 2658875"/>
              <a:gd name="connsiteX4" fmla="*/ 0 w 1857374"/>
              <a:gd name="connsiteY4" fmla="*/ 0 h 265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2658875">
                <a:moveTo>
                  <a:pt x="0" y="0"/>
                </a:moveTo>
                <a:lnTo>
                  <a:pt x="1857374" y="0"/>
                </a:lnTo>
                <a:lnTo>
                  <a:pt x="1857374" y="2658875"/>
                </a:lnTo>
                <a:lnTo>
                  <a:pt x="0" y="2658875"/>
                </a:lnTo>
                <a:lnTo>
                  <a:pt x="0" y="0"/>
                </a:ln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lvl="1" indent="-285750" defTabSz="592554">
              <a:lnSpc>
                <a:spcPct val="90000"/>
              </a:lnSpc>
              <a:spcBef>
                <a:spcPts val="600"/>
              </a:spcBef>
              <a:spcAft>
                <a:spcPts val="600"/>
              </a:spcAft>
              <a:buFont typeface="Arial" panose="020B0604020202020204" pitchFamily="34" charset="0"/>
              <a:buChar char="•"/>
            </a:pPr>
            <a:r>
              <a:rPr lang="en-US">
                <a:solidFill>
                  <a:schemeClr val="tx1"/>
                </a:solidFill>
              </a:rPr>
              <a:t>BH provider with a law enforcement officer to visit adults in the community at risk of incarceration or hospitalization due to BH or SUD issues to connect them with community interventions before a crisis</a:t>
            </a:r>
          </a:p>
        </p:txBody>
      </p:sp>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4213" y="2560319"/>
            <a:ext cx="6446520" cy="4297680"/>
          </a:xfrm>
          <a:prstGeom prst="rect">
            <a:avLst/>
          </a:prstGeom>
        </p:spPr>
      </p:pic>
      <p:sp>
        <p:nvSpPr>
          <p:cNvPr id="12" name="Freeform 11"/>
          <p:cNvSpPr/>
          <p:nvPr/>
        </p:nvSpPr>
        <p:spPr>
          <a:xfrm>
            <a:off x="4675187" y="1722700"/>
            <a:ext cx="3200400" cy="82299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lvl="0" algn="ctr" defTabSz="1200150">
              <a:lnSpc>
                <a:spcPct val="90000"/>
              </a:lnSpc>
              <a:spcBef>
                <a:spcPct val="0"/>
              </a:spcBef>
            </a:pPr>
            <a:r>
              <a:rPr lang="en-US" b="1"/>
              <a:t>Mobile Outreach Safety Teams (MOST)</a:t>
            </a:r>
          </a:p>
        </p:txBody>
      </p:sp>
      <p:sp>
        <p:nvSpPr>
          <p:cNvPr id="13" name="Freeform 12"/>
          <p:cNvSpPr/>
          <p:nvPr/>
        </p:nvSpPr>
        <p:spPr>
          <a:xfrm>
            <a:off x="8157993" y="2670233"/>
            <a:ext cx="3200400" cy="3717547"/>
          </a:xfrm>
          <a:custGeom>
            <a:avLst/>
            <a:gdLst>
              <a:gd name="connsiteX0" fmla="*/ 0 w 1857374"/>
              <a:gd name="connsiteY0" fmla="*/ 0 h 2658875"/>
              <a:gd name="connsiteX1" fmla="*/ 1857374 w 1857374"/>
              <a:gd name="connsiteY1" fmla="*/ 0 h 2658875"/>
              <a:gd name="connsiteX2" fmla="*/ 1857374 w 1857374"/>
              <a:gd name="connsiteY2" fmla="*/ 2658875 h 2658875"/>
              <a:gd name="connsiteX3" fmla="*/ 0 w 1857374"/>
              <a:gd name="connsiteY3" fmla="*/ 2658875 h 2658875"/>
              <a:gd name="connsiteX4" fmla="*/ 0 w 1857374"/>
              <a:gd name="connsiteY4" fmla="*/ 0 h 265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2658875">
                <a:moveTo>
                  <a:pt x="0" y="0"/>
                </a:moveTo>
                <a:lnTo>
                  <a:pt x="1857374" y="0"/>
                </a:lnTo>
                <a:lnTo>
                  <a:pt x="1857374" y="2658875"/>
                </a:lnTo>
                <a:lnTo>
                  <a:pt x="0" y="2658875"/>
                </a:lnTo>
                <a:lnTo>
                  <a:pt x="0" y="0"/>
                </a:ln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lvl="1" indent="-285750" defTabSz="592554">
              <a:lnSpc>
                <a:spcPct val="90000"/>
              </a:lnSpc>
              <a:spcBef>
                <a:spcPts val="600"/>
              </a:spcBef>
              <a:spcAft>
                <a:spcPts val="600"/>
              </a:spcAft>
              <a:buFont typeface="Arial" panose="020B0604020202020204" pitchFamily="34" charset="0"/>
              <a:buChar char="•"/>
            </a:pPr>
            <a:r>
              <a:rPr lang="en-US">
                <a:solidFill>
                  <a:schemeClr val="tx1"/>
                </a:solidFill>
              </a:rPr>
              <a:t>Multidisciplinary teams and collaboration between clinicians and law enforcement to screen inmates for behavioral health concerns and develop a release plan</a:t>
            </a:r>
          </a:p>
        </p:txBody>
      </p:sp>
      <p:sp>
        <p:nvSpPr>
          <p:cNvPr id="14" name="Freeform 13"/>
          <p:cNvSpPr/>
          <p:nvPr/>
        </p:nvSpPr>
        <p:spPr>
          <a:xfrm>
            <a:off x="8157993" y="1722702"/>
            <a:ext cx="3200400" cy="82299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lvl="0" algn="ctr" defTabSz="1200150">
              <a:lnSpc>
                <a:spcPct val="90000"/>
              </a:lnSpc>
              <a:spcBef>
                <a:spcPct val="0"/>
              </a:spcBef>
            </a:pPr>
            <a:r>
              <a:rPr lang="en-US" b="1"/>
              <a:t>Forensic Assessment Services Triage Teams (FAST)</a:t>
            </a:r>
          </a:p>
        </p:txBody>
      </p:sp>
    </p:spTree>
    <p:extLst>
      <p:ext uri="{BB962C8B-B14F-4D97-AF65-F5344CB8AC3E}">
        <p14:creationId xmlns:p14="http://schemas.microsoft.com/office/powerpoint/2010/main" val="2916591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Parenting as a Path to Recovery</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35</a:t>
            </a:fld>
            <a:endParaRPr lang="en-US"/>
          </a:p>
        </p:txBody>
      </p:sp>
      <p:sp>
        <p:nvSpPr>
          <p:cNvPr id="5" name="Text Placeholder 4"/>
          <p:cNvSpPr>
            <a:spLocks noGrp="1"/>
          </p:cNvSpPr>
          <p:nvPr>
            <p:ph type="body" sz="quarter" idx="12"/>
          </p:nvPr>
        </p:nvSpPr>
        <p:spPr/>
        <p:txBody>
          <a:bodyPr/>
          <a:lstStyle/>
          <a:p>
            <a:r>
              <a:rPr lang="en-US"/>
              <a:t>Neonatal Programming</a:t>
            </a:r>
          </a:p>
        </p:txBody>
      </p:sp>
      <p:grpSp>
        <p:nvGrpSpPr>
          <p:cNvPr id="13" name="Group 12"/>
          <p:cNvGrpSpPr/>
          <p:nvPr/>
        </p:nvGrpSpPr>
        <p:grpSpPr>
          <a:xfrm>
            <a:off x="882227" y="1982912"/>
            <a:ext cx="6810368" cy="3672756"/>
            <a:chOff x="1425957" y="1982912"/>
            <a:chExt cx="6810368" cy="3672756"/>
          </a:xfrm>
        </p:grpSpPr>
        <p:grpSp>
          <p:nvGrpSpPr>
            <p:cNvPr id="6" name="Group 5"/>
            <p:cNvGrpSpPr/>
            <p:nvPr/>
          </p:nvGrpSpPr>
          <p:grpSpPr>
            <a:xfrm>
              <a:off x="1425957" y="1982912"/>
              <a:ext cx="6810368" cy="3672756"/>
              <a:chOff x="2441543" y="1616075"/>
              <a:chExt cx="7561937" cy="4078069"/>
            </a:xfrm>
            <a:gradFill>
              <a:gsLst>
                <a:gs pos="30000">
                  <a:schemeClr val="accent1"/>
                </a:gs>
                <a:gs pos="100000">
                  <a:schemeClr val="accent2"/>
                </a:gs>
              </a:gsLst>
              <a:lin ang="18900000" scaled="0"/>
            </a:gradFill>
          </p:grpSpPr>
          <p:sp>
            <p:nvSpPr>
              <p:cNvPr id="7" name="Oval 6">
                <a:extLst>
                  <a:ext uri="{FF2B5EF4-FFF2-40B4-BE49-F238E27FC236}">
                    <a16:creationId xmlns:a16="http://schemas.microsoft.com/office/drawing/2014/main" id="{6F26CB4A-59FF-DB49-8EDC-870149E5C8B1}"/>
                  </a:ext>
                </a:extLst>
              </p:cNvPr>
              <p:cNvSpPr/>
              <p:nvPr/>
            </p:nvSpPr>
            <p:spPr>
              <a:xfrm>
                <a:off x="2441543" y="1616075"/>
                <a:ext cx="4078069" cy="4078069"/>
              </a:xfrm>
              <a:prstGeom prst="ellipse">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lIns="0" tIns="91440" rIns="182880" bIns="91440" rtlCol="0" anchor="ctr"/>
              <a:lstStyle/>
              <a:p>
                <a:pPr algn="ctr"/>
                <a:r>
                  <a:rPr lang="en-US" sz="2000" b="1">
                    <a:solidFill>
                      <a:schemeClr val="bg1"/>
                    </a:solidFill>
                  </a:rPr>
                  <a:t>The University of Nevada Las Vegas Ackerman Center</a:t>
                </a:r>
              </a:p>
            </p:txBody>
          </p:sp>
          <p:sp>
            <p:nvSpPr>
              <p:cNvPr id="8" name="Oval 7">
                <a:extLst>
                  <a:ext uri="{FF2B5EF4-FFF2-40B4-BE49-F238E27FC236}">
                    <a16:creationId xmlns:a16="http://schemas.microsoft.com/office/drawing/2014/main" id="{7C6A21CC-2601-3748-8E23-31E6773A8001}"/>
                  </a:ext>
                </a:extLst>
              </p:cNvPr>
              <p:cNvSpPr/>
              <p:nvPr/>
            </p:nvSpPr>
            <p:spPr>
              <a:xfrm>
                <a:off x="5925411" y="1616075"/>
                <a:ext cx="4078069" cy="4078069"/>
              </a:xfrm>
              <a:prstGeom prst="ellipse">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lIns="182880" tIns="91440" rIns="0" bIns="91440" rtlCol="0" anchor="ctr"/>
              <a:lstStyle/>
              <a:p>
                <a:pPr algn="ctr"/>
                <a:r>
                  <a:rPr lang="en-US" sz="2000" b="1"/>
                  <a:t>UNR Nevada Center for Excellence in Disability (NCED)</a:t>
                </a:r>
              </a:p>
            </p:txBody>
          </p:sp>
        </p:grpSp>
        <p:sp>
          <p:nvSpPr>
            <p:cNvPr id="9" name="Freeform 8">
              <a:extLst>
                <a:ext uri="{FF2B5EF4-FFF2-40B4-BE49-F238E27FC236}">
                  <a16:creationId xmlns:a16="http://schemas.microsoft.com/office/drawing/2014/main" id="{BA98F19A-014F-454B-B889-41EB57435FC4}"/>
                </a:ext>
              </a:extLst>
            </p:cNvPr>
            <p:cNvSpPr/>
            <p:nvPr/>
          </p:nvSpPr>
          <p:spPr>
            <a:xfrm>
              <a:off x="4556049" y="2866491"/>
              <a:ext cx="542664" cy="1928590"/>
            </a:xfrm>
            <a:custGeom>
              <a:avLst/>
              <a:gdLst>
                <a:gd name="connsiteX0" fmla="*/ 324425 w 648850"/>
                <a:gd name="connsiteY0" fmla="*/ 0 h 2305964"/>
                <a:gd name="connsiteX1" fmla="*/ 380116 w 648850"/>
                <a:gd name="connsiteY1" fmla="*/ 91670 h 2305964"/>
                <a:gd name="connsiteX2" fmla="*/ 648850 w 648850"/>
                <a:gd name="connsiteY2" fmla="*/ 1152982 h 2305964"/>
                <a:gd name="connsiteX3" fmla="*/ 380116 w 648850"/>
                <a:gd name="connsiteY3" fmla="*/ 2214295 h 2305964"/>
                <a:gd name="connsiteX4" fmla="*/ 324425 w 648850"/>
                <a:gd name="connsiteY4" fmla="*/ 2305964 h 2305964"/>
                <a:gd name="connsiteX5" fmla="*/ 268735 w 648850"/>
                <a:gd name="connsiteY5" fmla="*/ 2214295 h 2305964"/>
                <a:gd name="connsiteX6" fmla="*/ 0 w 648850"/>
                <a:gd name="connsiteY6" fmla="*/ 1152982 h 2305964"/>
                <a:gd name="connsiteX7" fmla="*/ 268735 w 648850"/>
                <a:gd name="connsiteY7" fmla="*/ 91670 h 230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850" h="2305964">
                  <a:moveTo>
                    <a:pt x="324425" y="0"/>
                  </a:moveTo>
                  <a:lnTo>
                    <a:pt x="380116" y="91670"/>
                  </a:lnTo>
                  <a:cubicBezTo>
                    <a:pt x="551500" y="407159"/>
                    <a:pt x="648850" y="768702"/>
                    <a:pt x="648850" y="1152982"/>
                  </a:cubicBezTo>
                  <a:cubicBezTo>
                    <a:pt x="648850" y="1537263"/>
                    <a:pt x="551500" y="1898806"/>
                    <a:pt x="380116" y="2214295"/>
                  </a:cubicBezTo>
                  <a:lnTo>
                    <a:pt x="324425" y="2305964"/>
                  </a:lnTo>
                  <a:lnTo>
                    <a:pt x="268735" y="2214295"/>
                  </a:lnTo>
                  <a:cubicBezTo>
                    <a:pt x="97351" y="1898806"/>
                    <a:pt x="0" y="1537263"/>
                    <a:pt x="0" y="1152982"/>
                  </a:cubicBezTo>
                  <a:cubicBezTo>
                    <a:pt x="0" y="768702"/>
                    <a:pt x="97351" y="407159"/>
                    <a:pt x="268735" y="91670"/>
                  </a:cubicBez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wrap="square" lIns="0" tIns="91440" rIns="91440" bIns="91440" rtlCol="0" anchor="ctr">
              <a:noAutofit/>
            </a:bodyPr>
            <a:lstStyle/>
            <a:p>
              <a:pPr algn="ctr"/>
              <a:endParaRPr lang="en-US" sz="2000">
                <a:solidFill>
                  <a:schemeClr val="tx1"/>
                </a:solidFill>
                <a:ea typeface="Slate Pro Medium" charset="0"/>
                <a:cs typeface="Slate Pro Medium" charset="0"/>
              </a:endParaRPr>
            </a:p>
          </p:txBody>
        </p:sp>
        <p:grpSp>
          <p:nvGrpSpPr>
            <p:cNvPr id="10" name="Group 9"/>
            <p:cNvGrpSpPr/>
            <p:nvPr/>
          </p:nvGrpSpPr>
          <p:grpSpPr>
            <a:xfrm>
              <a:off x="4287411" y="3244349"/>
              <a:ext cx="1079940" cy="1079940"/>
              <a:chOff x="1568341" y="2014885"/>
              <a:chExt cx="1079940" cy="1079940"/>
            </a:xfrm>
            <a:solidFill>
              <a:schemeClr val="tx1"/>
            </a:solidFill>
          </p:grpSpPr>
          <p:sp>
            <p:nvSpPr>
              <p:cNvPr id="11" name="Plus 10"/>
              <p:cNvSpPr/>
              <p:nvPr/>
            </p:nvSpPr>
            <p:spPr>
              <a:xfrm>
                <a:off x="1568341" y="2014885"/>
                <a:ext cx="1079940" cy="1079940"/>
              </a:xfrm>
              <a:prstGeom prst="mathPlus">
                <a:avLst/>
              </a:prstGeom>
              <a:grp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Plus 4"/>
              <p:cNvSpPr txBox="1"/>
              <p:nvPr/>
            </p:nvSpPr>
            <p:spPr>
              <a:xfrm>
                <a:off x="1690939" y="2427854"/>
                <a:ext cx="793648" cy="254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p:txBody>
          </p:sp>
        </p:grpSp>
      </p:grpSp>
      <p:grpSp>
        <p:nvGrpSpPr>
          <p:cNvPr id="14" name="Group 13"/>
          <p:cNvGrpSpPr/>
          <p:nvPr/>
        </p:nvGrpSpPr>
        <p:grpSpPr>
          <a:xfrm>
            <a:off x="7961233" y="1982912"/>
            <a:ext cx="3675888" cy="3675888"/>
            <a:chOff x="4156474" y="692889"/>
            <a:chExt cx="3723932" cy="3723932"/>
          </a:xfrm>
          <a:solidFill>
            <a:schemeClr val="accent6"/>
          </a:solidFill>
        </p:grpSpPr>
        <p:sp>
          <p:nvSpPr>
            <p:cNvPr id="15" name="Oval 14"/>
            <p:cNvSpPr/>
            <p:nvPr/>
          </p:nvSpPr>
          <p:spPr>
            <a:xfrm>
              <a:off x="4156474" y="692889"/>
              <a:ext cx="3723932" cy="3723932"/>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Oval 4"/>
            <p:cNvSpPr txBox="1"/>
            <p:nvPr/>
          </p:nvSpPr>
          <p:spPr>
            <a:xfrm>
              <a:off x="4715030" y="1236659"/>
              <a:ext cx="2633218" cy="263321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600" kern="1200">
                  <a:cs typeface="Arial"/>
                </a:rPr>
                <a:t>Designed to meet the complex diagnostic and behavioral needs of youth affected by in-utero exposure to substances of abuse, specifically opioid and/or stimulant exposure, which often requires specialized diagnostic and treatment services to effectively manage the developmental and behavioral concerns that arise from exposure</a:t>
              </a:r>
            </a:p>
          </p:txBody>
        </p:sp>
      </p:grpSp>
      <p:sp>
        <p:nvSpPr>
          <p:cNvPr id="20" name="Right Arrow 19"/>
          <p:cNvSpPr/>
          <p:nvPr/>
        </p:nvSpPr>
        <p:spPr>
          <a:xfrm>
            <a:off x="7308335" y="3372716"/>
            <a:ext cx="640080" cy="914400"/>
          </a:xfrm>
          <a:prstGeom prst="rightArrow">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custData r:id="rId1"/>
    </p:custDataLst>
    <p:extLst>
      <p:ext uri="{BB962C8B-B14F-4D97-AF65-F5344CB8AC3E}">
        <p14:creationId xmlns:p14="http://schemas.microsoft.com/office/powerpoint/2010/main" val="2124490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cs typeface="Arial"/>
              </a:rPr>
              <a:t>John’s Hopkins Bloomberg School of Public Health </a:t>
            </a:r>
            <a:r>
              <a:rPr lang="en-US">
                <a:latin typeface="Arial" panose="020B0604020202020204" pitchFamily="34" charset="0"/>
                <a:cs typeface="Arial" panose="020B0604020202020204" pitchFamily="34" charset="0"/>
              </a:rPr>
              <a:t>– 2017</a:t>
            </a:r>
            <a:endParaRPr lang="en-US"/>
          </a:p>
        </p:txBody>
      </p:sp>
      <p:sp>
        <p:nvSpPr>
          <p:cNvPr id="9" name="Content Placeholder 8"/>
          <p:cNvSpPr>
            <a:spLocks noGrp="1"/>
          </p:cNvSpPr>
          <p:nvPr>
            <p:ph idx="1"/>
            <p:custDataLst>
              <p:custData r:id="rId1"/>
            </p:custDataLst>
          </p:nvPr>
        </p:nvSpPr>
        <p:spPr>
          <a:xfrm>
            <a:off x="485776" y="1705510"/>
            <a:ext cx="7117100" cy="4514302"/>
          </a:xfrm>
        </p:spPr>
        <p:txBody>
          <a:bodyPr/>
          <a:lstStyle/>
          <a:p>
            <a:pPr>
              <a:spcAft>
                <a:spcPts val="1200"/>
              </a:spcAft>
            </a:pPr>
            <a:r>
              <a:rPr lang="en-US" sz="1600">
                <a:latin typeface="Arial" panose="020B0604020202020204" pitchFamily="34" charset="0"/>
                <a:ea typeface="TrebuchetMS"/>
                <a:cs typeface="Arial" panose="020B0604020202020204" pitchFamily="34" charset="0"/>
              </a:rPr>
              <a:t>Optimizing the Prescription Drug Monitoring Program</a:t>
            </a:r>
          </a:p>
          <a:p>
            <a:pPr>
              <a:spcAft>
                <a:spcPts val="1200"/>
              </a:spcAft>
            </a:pPr>
            <a:r>
              <a:rPr lang="en-US" sz="1600">
                <a:latin typeface="Arial" panose="020B0604020202020204" pitchFamily="34" charset="0"/>
                <a:ea typeface="TrebuchetMS"/>
                <a:cs typeface="Arial" panose="020B0604020202020204" pitchFamily="34" charset="0"/>
              </a:rPr>
              <a:t>Standardizing Clinical Guidelines</a:t>
            </a:r>
          </a:p>
          <a:p>
            <a:pPr>
              <a:spcAft>
                <a:spcPts val="1200"/>
              </a:spcAft>
            </a:pPr>
            <a:r>
              <a:rPr lang="en-US" sz="1600">
                <a:latin typeface="Arial" panose="020B0604020202020204" pitchFamily="34" charset="0"/>
                <a:ea typeface="TrebuchetMS"/>
                <a:cs typeface="Arial" panose="020B0604020202020204" pitchFamily="34" charset="0"/>
              </a:rPr>
              <a:t>Engaging Pharmacy Benefit Managers and Pharmacies</a:t>
            </a:r>
          </a:p>
          <a:p>
            <a:pPr>
              <a:spcAft>
                <a:spcPts val="1200"/>
              </a:spcAft>
            </a:pPr>
            <a:r>
              <a:rPr lang="en-US" sz="1600">
                <a:latin typeface="Arial" panose="020B0604020202020204" pitchFamily="34" charset="0"/>
                <a:ea typeface="TrebuchetMS"/>
                <a:cs typeface="Arial" panose="020B0604020202020204" pitchFamily="34" charset="0"/>
              </a:rPr>
              <a:t>Implementing Innovative Engineering Strategies</a:t>
            </a:r>
          </a:p>
          <a:p>
            <a:pPr>
              <a:spcAft>
                <a:spcPts val="1200"/>
              </a:spcAft>
            </a:pPr>
            <a:r>
              <a:rPr lang="en-US" sz="1600">
                <a:latin typeface="Arial" panose="020B0604020202020204" pitchFamily="34" charset="0"/>
                <a:ea typeface="TrebuchetMS"/>
                <a:cs typeface="Arial" panose="020B0604020202020204" pitchFamily="34" charset="0"/>
              </a:rPr>
              <a:t>Engaging Patients and General Public</a:t>
            </a:r>
          </a:p>
          <a:p>
            <a:pPr>
              <a:spcAft>
                <a:spcPts val="1200"/>
              </a:spcAft>
            </a:pPr>
            <a:r>
              <a:rPr lang="en-US" sz="1600">
                <a:latin typeface="Arial" panose="020B0604020202020204" pitchFamily="34" charset="0"/>
                <a:ea typeface="TrebuchetMS"/>
                <a:cs typeface="Arial" panose="020B0604020202020204" pitchFamily="34" charset="0"/>
              </a:rPr>
              <a:t>Improving Surveillance</a:t>
            </a:r>
          </a:p>
          <a:p>
            <a:pPr>
              <a:spcAft>
                <a:spcPts val="1200"/>
              </a:spcAft>
            </a:pPr>
            <a:r>
              <a:rPr lang="en-US" sz="1600">
                <a:latin typeface="Arial" panose="020B0604020202020204" pitchFamily="34" charset="0"/>
                <a:ea typeface="TrebuchetMS"/>
                <a:cs typeface="Arial" panose="020B0604020202020204" pitchFamily="34" charset="0"/>
              </a:rPr>
              <a:t>Treating Opioid-Use Disorders</a:t>
            </a:r>
          </a:p>
          <a:p>
            <a:pPr>
              <a:spcAft>
                <a:spcPts val="1200"/>
              </a:spcAft>
            </a:pPr>
            <a:r>
              <a:rPr lang="en-US" sz="1600">
                <a:latin typeface="Arial" panose="020B0604020202020204" pitchFamily="34" charset="0"/>
                <a:ea typeface="TrebuchetMS"/>
                <a:cs typeface="Arial" panose="020B0604020202020204" pitchFamily="34" charset="0"/>
              </a:rPr>
              <a:t>Improving Naloxone Access and use</a:t>
            </a:r>
          </a:p>
          <a:p>
            <a:pPr>
              <a:spcAft>
                <a:spcPts val="1200"/>
              </a:spcAft>
            </a:pPr>
            <a:r>
              <a:rPr lang="en-US" sz="1600">
                <a:latin typeface="Arial" panose="020B0604020202020204" pitchFamily="34" charset="0"/>
                <a:ea typeface="TrebuchetMS"/>
                <a:cs typeface="Arial" panose="020B0604020202020204" pitchFamily="34" charset="0"/>
              </a:rPr>
              <a:t>Expanding Harm Reduction Strategies</a:t>
            </a:r>
          </a:p>
          <a:p>
            <a:pPr>
              <a:spcAft>
                <a:spcPts val="1200"/>
              </a:spcAft>
            </a:pPr>
            <a:r>
              <a:rPr lang="en-US" sz="1600">
                <a:latin typeface="Arial" panose="020B0604020202020204" pitchFamily="34" charset="0"/>
                <a:ea typeface="TrebuchetMS"/>
                <a:cs typeface="Arial" panose="020B0604020202020204" pitchFamily="34" charset="0"/>
              </a:rPr>
              <a:t>Combating Stigma</a:t>
            </a:r>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F66040D-6F20-4F4B-8995-856BEECD84BE}" type="slidenum">
              <a:rPr lang="en-US" smtClean="0"/>
              <a:pPr/>
              <a:t>36</a:t>
            </a:fld>
            <a:endParaRPr lang="en-US"/>
          </a:p>
        </p:txBody>
      </p:sp>
      <p:pic>
        <p:nvPicPr>
          <p:cNvPr id="8196" name="Picture 4" descr="offset_992889-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622" y="1771650"/>
            <a:ext cx="7620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19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C8045D-E8DE-2146-A007-B2487FC0E6D1}"/>
              </a:ext>
            </a:extLst>
          </p:cNvPr>
          <p:cNvPicPr>
            <a:picLocks noChangeAspect="1"/>
          </p:cNvPicPr>
          <p:nvPr/>
        </p:nvPicPr>
        <p:blipFill rotWithShape="1">
          <a:blip r:embed="rId3">
            <a:extLst>
              <a:ext uri="{28A0092B-C50C-407E-A947-70E740481C1C}">
                <a14:useLocalDpi xmlns:a14="http://schemas.microsoft.com/office/drawing/2010/main" val="0"/>
              </a:ext>
            </a:extLst>
          </a:blip>
          <a:srcRect l="8349" t="723" r="311" b="22444"/>
          <a:stretch/>
        </p:blipFill>
        <p:spPr>
          <a:xfrm flipH="1">
            <a:off x="-20782" y="0"/>
            <a:ext cx="12219708" cy="6858000"/>
          </a:xfrm>
          <a:prstGeom prst="rect">
            <a:avLst/>
          </a:prstGeom>
        </p:spPr>
      </p:pic>
      <p:sp>
        <p:nvSpPr>
          <p:cNvPr id="3" name="Content Placeholder 3">
            <a:extLst>
              <a:ext uri="{FF2B5EF4-FFF2-40B4-BE49-F238E27FC236}">
                <a16:creationId xmlns:a16="http://schemas.microsoft.com/office/drawing/2014/main" id="{AE7B84DB-B308-1446-A2C8-496CB2BE0341}"/>
              </a:ext>
            </a:extLst>
          </p:cNvPr>
          <p:cNvSpPr txBox="1">
            <a:spLocks/>
          </p:cNvSpPr>
          <p:nvPr/>
        </p:nvSpPr>
        <p:spPr>
          <a:xfrm>
            <a:off x="482600" y="165110"/>
            <a:ext cx="10695683" cy="188592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000" kern="1200">
                <a:solidFill>
                  <a:schemeClr val="tx1"/>
                </a:solidFill>
                <a:latin typeface="+mn-lt"/>
                <a:ea typeface="+mn-ea"/>
                <a:cs typeface="+mn-cs"/>
              </a:defRPr>
            </a:lvl1pPr>
            <a:lvl2pPr marL="279376" indent="-279376" algn="l" defTabSz="914400" rtl="0" eaLnBrk="1" latinLnBrk="0" hangingPunct="1">
              <a:lnSpc>
                <a:spcPct val="100000"/>
              </a:lnSpc>
              <a:spcBef>
                <a:spcPts val="500"/>
              </a:spcBef>
              <a:spcAft>
                <a:spcPts val="0"/>
              </a:spcAft>
              <a:buSzPct val="100000"/>
              <a:buFont typeface="Arial" panose="020B0604020202020204" pitchFamily="34" charset="0"/>
              <a:buChar char="•"/>
              <a:defRPr sz="2000" kern="1200">
                <a:solidFill>
                  <a:schemeClr val="tx1"/>
                </a:solidFill>
                <a:latin typeface="+mn-lt"/>
                <a:ea typeface="+mn-ea"/>
                <a:cs typeface="+mn-cs"/>
              </a:defRPr>
            </a:lvl2pPr>
            <a:lvl3pPr marL="534941" indent="-233343"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15901" indent="-180959" algn="l" defTabSz="914400" rtl="0" eaLnBrk="1" latinLnBrk="0" hangingPunct="1">
              <a:lnSpc>
                <a:spcPct val="100000"/>
              </a:lnSpc>
              <a:spcBef>
                <a:spcPts val="500"/>
              </a:spcBef>
              <a:spcAft>
                <a:spcPts val="0"/>
              </a:spcAft>
              <a:buFont typeface="Arial" charset="0"/>
              <a:buChar char="•"/>
              <a:defRPr sz="1600" kern="1200">
                <a:solidFill>
                  <a:schemeClr val="tx1"/>
                </a:solidFill>
                <a:latin typeface="+mn-lt"/>
                <a:ea typeface="+mn-ea"/>
                <a:cs typeface="+mn-cs"/>
              </a:defRPr>
            </a:lvl4pPr>
            <a:lvl5pPr marL="896859" indent="-180959" algn="l" defTabSz="914400" rtl="0" eaLnBrk="1" latinLnBrk="0" hangingPunct="1">
              <a:lnSpc>
                <a:spcPct val="100000"/>
              </a:lnSpc>
              <a:spcBef>
                <a:spcPts val="500"/>
              </a:spcBef>
              <a:spcAft>
                <a:spcPts val="0"/>
              </a:spcAft>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b="1">
                <a:latin typeface="+mj-lt"/>
              </a:rPr>
              <a:t>Next Steps/Future Directions</a:t>
            </a:r>
          </a:p>
        </p:txBody>
      </p:sp>
    </p:spTree>
    <p:custDataLst>
      <p:custData r:id="rId1"/>
    </p:custDataLst>
    <p:extLst>
      <p:ext uri="{BB962C8B-B14F-4D97-AF65-F5344CB8AC3E}">
        <p14:creationId xmlns:p14="http://schemas.microsoft.com/office/powerpoint/2010/main" val="116764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Continued Data Collection and Review</a:t>
            </a:r>
          </a:p>
        </p:txBody>
      </p:sp>
      <p:sp>
        <p:nvSpPr>
          <p:cNvPr id="4" name="Slide Number Placeholder 3"/>
          <p:cNvSpPr>
            <a:spLocks noGrp="1"/>
          </p:cNvSpPr>
          <p:nvPr>
            <p:ph type="sldNum" sz="quarter" idx="10"/>
          </p:nvPr>
        </p:nvSpPr>
        <p:spPr/>
        <p:txBody>
          <a:bodyPr/>
          <a:lstStyle/>
          <a:p>
            <a:fld id="{DF66040D-6F20-4F4B-8995-856BEECD84BE}" type="slidenum">
              <a:rPr lang="en-US" smtClean="0"/>
              <a:pPr/>
              <a:t>38</a:t>
            </a:fld>
            <a:endParaRPr lang="en-US"/>
          </a:p>
        </p:txBody>
      </p:sp>
      <p:sp>
        <p:nvSpPr>
          <p:cNvPr id="7" name="TextBox 85">
            <a:extLst>
              <a:ext uri="{FF2B5EF4-FFF2-40B4-BE49-F238E27FC236}">
                <a16:creationId xmlns:a16="http://schemas.microsoft.com/office/drawing/2014/main" id="{34D8130C-5BE3-4305-89C6-44C4557F381B}"/>
              </a:ext>
            </a:extLst>
          </p:cNvPr>
          <p:cNvSpPr txBox="1"/>
          <p:nvPr/>
        </p:nvSpPr>
        <p:spPr>
          <a:xfrm>
            <a:off x="568529" y="1741597"/>
            <a:ext cx="5411031" cy="1574790"/>
          </a:xfrm>
          <a:prstGeom prst="rect">
            <a:avLst/>
          </a:prstGeom>
          <a:noFill/>
        </p:spPr>
        <p:txBody>
          <a:bodyPr wrap="square" lIns="0" tIns="0" rIns="182880" bIns="0" numCol="1" rtlCol="0">
            <a:spAutoFit/>
          </a:bodyPr>
          <a:lstStyle/>
          <a:p>
            <a:pPr>
              <a:spcAft>
                <a:spcPts val="400"/>
              </a:spcAft>
            </a:pPr>
            <a:r>
              <a:rPr lang="en-US" sz="2000" b="1">
                <a:gradFill>
                  <a:gsLst>
                    <a:gs pos="0">
                      <a:schemeClr val="accent1"/>
                    </a:gs>
                    <a:gs pos="100000">
                      <a:schemeClr val="accent2"/>
                    </a:gs>
                  </a:gsLst>
                  <a:lin ang="5400000" scaled="1"/>
                </a:gradFill>
                <a:latin typeface="+mj-lt"/>
                <a:cs typeface="Segoe UI" panose="020B0502040204020203" pitchFamily="34" charset="0"/>
              </a:rPr>
              <a:t>Additional Data Sources</a:t>
            </a:r>
          </a:p>
          <a:p>
            <a:pPr marL="285750" indent="-285750">
              <a:spcAft>
                <a:spcPts val="600"/>
              </a:spcAft>
              <a:buFont typeface="Arial" panose="020B0604020202020204" pitchFamily="34" charset="0"/>
              <a:buChar char="•"/>
            </a:pPr>
            <a:r>
              <a:rPr lang="en-US" sz="1600"/>
              <a:t>Medicaid</a:t>
            </a:r>
            <a:r>
              <a:rPr lang="en-US" sz="1600">
                <a:cs typeface="Arial"/>
              </a:rPr>
              <a:t> Programming and Outcomes</a:t>
            </a:r>
          </a:p>
          <a:p>
            <a:pPr marL="285750" indent="-285750">
              <a:spcAft>
                <a:spcPts val="600"/>
              </a:spcAft>
              <a:buFont typeface="Arial" panose="020B0604020202020204" pitchFamily="34" charset="0"/>
              <a:buChar char="•"/>
            </a:pPr>
            <a:r>
              <a:rPr lang="en-US" sz="1600"/>
              <a:t>Tribal</a:t>
            </a:r>
            <a:r>
              <a:rPr lang="en-US" sz="1600">
                <a:cs typeface="Arial"/>
              </a:rPr>
              <a:t> Population Needs</a:t>
            </a:r>
          </a:p>
          <a:p>
            <a:pPr marL="285750" indent="-285750">
              <a:spcAft>
                <a:spcPts val="600"/>
              </a:spcAft>
              <a:buFont typeface="Arial" panose="020B0604020202020204" pitchFamily="34" charset="0"/>
              <a:buChar char="•"/>
            </a:pPr>
            <a:r>
              <a:rPr lang="en-US" sz="1600">
                <a:cs typeface="Arial"/>
              </a:rPr>
              <a:t>Additional Minority Population(s) </a:t>
            </a:r>
            <a:endParaRPr lang="en-US" sz="1600"/>
          </a:p>
          <a:p>
            <a:pPr marL="285750" indent="-285750">
              <a:spcAft>
                <a:spcPts val="600"/>
              </a:spcAft>
              <a:buFont typeface="Arial" panose="020B0604020202020204" pitchFamily="34" charset="0"/>
              <a:buChar char="•"/>
            </a:pPr>
            <a:r>
              <a:rPr lang="en-US" sz="1600"/>
              <a:t>UNLV Disparities Data</a:t>
            </a:r>
          </a:p>
        </p:txBody>
      </p:sp>
      <p:sp>
        <p:nvSpPr>
          <p:cNvPr id="11" name="TextBox 85">
            <a:extLst>
              <a:ext uri="{FF2B5EF4-FFF2-40B4-BE49-F238E27FC236}">
                <a16:creationId xmlns:a16="http://schemas.microsoft.com/office/drawing/2014/main" id="{34D8130C-5BE3-4305-89C6-44C4557F381B}"/>
              </a:ext>
            </a:extLst>
          </p:cNvPr>
          <p:cNvSpPr txBox="1">
            <a:spLocks/>
          </p:cNvSpPr>
          <p:nvPr/>
        </p:nvSpPr>
        <p:spPr>
          <a:xfrm>
            <a:off x="352771" y="4018280"/>
            <a:ext cx="7455588" cy="1574790"/>
          </a:xfrm>
          <a:prstGeom prst="rect">
            <a:avLst/>
          </a:prstGeom>
          <a:noFill/>
        </p:spPr>
        <p:txBody>
          <a:bodyPr wrap="square" lIns="182880" tIns="0" rIns="91440" bIns="0" numCol="1" rtlCol="0">
            <a:spAutoFit/>
          </a:bodyPr>
          <a:lstStyle/>
          <a:p>
            <a:pPr>
              <a:spcAft>
                <a:spcPts val="400"/>
              </a:spcAft>
            </a:pPr>
            <a:r>
              <a:rPr lang="en-US" sz="2000" b="1">
                <a:gradFill>
                  <a:gsLst>
                    <a:gs pos="0">
                      <a:schemeClr val="accent1"/>
                    </a:gs>
                    <a:gs pos="100000">
                      <a:schemeClr val="accent5"/>
                    </a:gs>
                  </a:gsLst>
                </a:gradFill>
                <a:latin typeface="+mj-lt"/>
                <a:cs typeface="Segoe UI" panose="020B0502040204020203" pitchFamily="34" charset="0"/>
              </a:rPr>
              <a:t>Additional Review</a:t>
            </a:r>
          </a:p>
          <a:p>
            <a:pPr marL="285750" indent="-285750">
              <a:spcAft>
                <a:spcPts val="600"/>
              </a:spcAft>
              <a:buFont typeface="Arial" panose="020B0604020202020204" pitchFamily="34" charset="0"/>
              <a:buChar char="•"/>
            </a:pPr>
            <a:r>
              <a:rPr lang="en-US" sz="1600">
                <a:cs typeface="Arial"/>
              </a:rPr>
              <a:t>Potential solutions regardless of funding sources</a:t>
            </a:r>
          </a:p>
          <a:p>
            <a:pPr marL="285750" indent="-285750">
              <a:spcAft>
                <a:spcPts val="600"/>
              </a:spcAft>
              <a:buFont typeface="Arial" panose="020B0604020202020204" pitchFamily="34" charset="0"/>
              <a:buChar char="•"/>
            </a:pPr>
            <a:r>
              <a:rPr lang="en-US" sz="1600">
                <a:cs typeface="Arial"/>
              </a:rPr>
              <a:t>Other Nevada specific pilots and any data on outcomes available</a:t>
            </a:r>
          </a:p>
          <a:p>
            <a:pPr marL="285750" indent="-285750">
              <a:spcAft>
                <a:spcPts val="600"/>
              </a:spcAft>
              <a:buFont typeface="Arial" panose="020B0604020202020204" pitchFamily="34" charset="0"/>
              <a:buChar char="•"/>
            </a:pPr>
            <a:r>
              <a:rPr lang="en-US" sz="1600">
                <a:cs typeface="Arial"/>
              </a:rPr>
              <a:t>Possible rural and frontier interventions</a:t>
            </a:r>
          </a:p>
          <a:p>
            <a:pPr marL="285750" indent="-285750">
              <a:spcAft>
                <a:spcPts val="600"/>
              </a:spcAft>
              <a:buFont typeface="Arial" panose="020B0604020202020204" pitchFamily="34" charset="0"/>
              <a:buChar char="•"/>
            </a:pPr>
            <a:r>
              <a:rPr lang="en-US" sz="1600">
                <a:cs typeface="Arial"/>
              </a:rPr>
              <a:t>Qualitative input from existing stakeholder surveys</a:t>
            </a:r>
          </a:p>
        </p:txBody>
      </p:sp>
      <p:cxnSp>
        <p:nvCxnSpPr>
          <p:cNvPr id="12" name="Straight Connector 11"/>
          <p:cNvCxnSpPr>
            <a:cxnSpLocks/>
          </p:cNvCxnSpPr>
          <p:nvPr/>
        </p:nvCxnSpPr>
        <p:spPr>
          <a:xfrm>
            <a:off x="1524" y="1459992"/>
            <a:ext cx="121615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524" y="6172200"/>
            <a:ext cx="121615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044" y="4554384"/>
            <a:ext cx="1521517" cy="1521517"/>
          </a:xfrm>
          <a:prstGeom prst="rect">
            <a:avLst/>
          </a:prstGeom>
        </p:spPr>
      </p:pic>
    </p:spTree>
    <p:extLst>
      <p:ext uri="{BB962C8B-B14F-4D97-AF65-F5344CB8AC3E}">
        <p14:creationId xmlns:p14="http://schemas.microsoft.com/office/powerpoint/2010/main" val="3802531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Advisory Council for Resilient Nevada (ACRN) Feedback</a:t>
            </a:r>
          </a:p>
        </p:txBody>
      </p:sp>
      <p:sp>
        <p:nvSpPr>
          <p:cNvPr id="3" name="Content Placeholder 2"/>
          <p:cNvSpPr>
            <a:spLocks noGrp="1"/>
          </p:cNvSpPr>
          <p:nvPr>
            <p:ph idx="1"/>
          </p:nvPr>
        </p:nvSpPr>
        <p:spPr/>
        <p:txBody>
          <a:bodyPr/>
          <a:lstStyle/>
          <a:p>
            <a:r>
              <a:rPr lang="en-US"/>
              <a:t>During the January 13, 2022 ACRN Meeting, participants provided feedback on topics/areas that may be expanded upon or additional areas to consider for incorporation into the </a:t>
            </a:r>
            <a:r>
              <a:rPr lang="en-US" i="1"/>
              <a:t>Needs Assessment</a:t>
            </a:r>
            <a:r>
              <a:rPr lang="en-US"/>
              <a:t>. </a:t>
            </a:r>
          </a:p>
          <a:p>
            <a:r>
              <a:rPr lang="en-US"/>
              <a:t>Topics/Areas Discussed:</a:t>
            </a:r>
          </a:p>
          <a:p>
            <a:pPr lvl="1"/>
            <a:r>
              <a:rPr lang="en-US"/>
              <a:t>Zip-code Level Data Stratifications</a:t>
            </a:r>
          </a:p>
          <a:p>
            <a:pPr lvl="1"/>
            <a:r>
              <a:rPr lang="en-US"/>
              <a:t>Primary Care and Continuity Care (Low-Cost Care, MAT availability in FQHCs/RHCs)</a:t>
            </a:r>
          </a:p>
          <a:p>
            <a:pPr lvl="1"/>
            <a:r>
              <a:rPr lang="en-US"/>
              <a:t>Mental Heath Disease-specific Rates</a:t>
            </a:r>
          </a:p>
          <a:p>
            <a:pPr lvl="1"/>
            <a:r>
              <a:rPr lang="en-US"/>
              <a:t>Juvenile SUD/OD Rates and Risk Factors </a:t>
            </a:r>
          </a:p>
          <a:p>
            <a:pPr lvl="1"/>
            <a:r>
              <a:rPr lang="en-US"/>
              <a:t>Childhood Trauma</a:t>
            </a:r>
          </a:p>
          <a:p>
            <a:pPr lvl="1"/>
            <a:r>
              <a:rPr lang="en-US"/>
              <a:t>Harm-Reduction Services</a:t>
            </a:r>
          </a:p>
          <a:p>
            <a:pPr lvl="1"/>
            <a:r>
              <a:rPr lang="en-US"/>
              <a:t>Online/Easily Accessible Educational Resources</a:t>
            </a:r>
          </a:p>
          <a:p>
            <a:pPr lvl="1"/>
            <a:r>
              <a:rPr lang="en-US"/>
              <a:t>Accessibility of Care </a:t>
            </a:r>
            <a:r>
              <a:rPr lang="en-US">
                <a:latin typeface="Calibri" panose="020F0502020204030204" pitchFamily="34" charset="0"/>
                <a:cs typeface="Calibri" panose="020F0502020204030204" pitchFamily="34" charset="0"/>
              </a:rPr>
              <a:t>– </a:t>
            </a:r>
            <a:r>
              <a:rPr lang="en-US"/>
              <a:t>Time and Distance</a:t>
            </a:r>
          </a:p>
          <a:p>
            <a:pPr marL="233362" lvl="1" indent="0">
              <a:buNone/>
            </a:pPr>
            <a:endParaRPr lang="en-US"/>
          </a:p>
          <a:p>
            <a:pPr lvl="1"/>
            <a:endParaRPr lang="en-US"/>
          </a:p>
          <a:p>
            <a:pPr lvl="1"/>
            <a:endParaRPr lang="en-US"/>
          </a:p>
          <a:p>
            <a:pPr lvl="1"/>
            <a:endParaRPr lang="en-US"/>
          </a:p>
          <a:p>
            <a:pPr lvl="1"/>
            <a:endParaRPr lang="en-US"/>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39</a:t>
            </a:fld>
            <a:endParaRPr lang="en-US"/>
          </a:p>
        </p:txBody>
      </p:sp>
      <p:sp>
        <p:nvSpPr>
          <p:cNvPr id="6" name="Text Placeholder 5"/>
          <p:cNvSpPr>
            <a:spLocks noGrp="1"/>
          </p:cNvSpPr>
          <p:nvPr>
            <p:ph type="body" sz="quarter" idx="12"/>
          </p:nvPr>
        </p:nvSpPr>
        <p:spPr/>
        <p:txBody>
          <a:bodyPr/>
          <a:lstStyle/>
          <a:p>
            <a:r>
              <a:rPr lang="en-US" sz="1600" b="0"/>
              <a:t>January Meeting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396" y="3292914"/>
            <a:ext cx="4535604" cy="3027099"/>
          </a:xfrm>
          <a:prstGeom prst="rect">
            <a:avLst/>
          </a:prstGeom>
        </p:spPr>
      </p:pic>
    </p:spTree>
    <p:extLst>
      <p:ext uri="{BB962C8B-B14F-4D97-AF65-F5344CB8AC3E}">
        <p14:creationId xmlns:p14="http://schemas.microsoft.com/office/powerpoint/2010/main" val="304960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23327B-605B-42DB-819C-257B3D9FDB71}"/>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Public Comment</a:t>
            </a:r>
          </a:p>
        </p:txBody>
      </p:sp>
      <p:sp>
        <p:nvSpPr>
          <p:cNvPr id="3" name="Content Placeholder 2">
            <a:extLst>
              <a:ext uri="{FF2B5EF4-FFF2-40B4-BE49-F238E27FC236}">
                <a16:creationId xmlns:a16="http://schemas.microsoft.com/office/drawing/2014/main" id="{D48D7C02-9B01-4C18-8E72-05AEB27C0ABC}"/>
              </a:ext>
            </a:extLst>
          </p:cNvPr>
          <p:cNvSpPr>
            <a:spLocks noGrp="1"/>
          </p:cNvSpPr>
          <p:nvPr>
            <p:ph idx="1"/>
          </p:nvPr>
        </p:nvSpPr>
        <p:spPr>
          <a:xfrm>
            <a:off x="6096000" y="649480"/>
            <a:ext cx="5269605" cy="5546047"/>
          </a:xfrm>
        </p:spPr>
        <p:txBody>
          <a:bodyPr anchor="ctr">
            <a:normAutofit/>
          </a:bodyPr>
          <a:lstStyle/>
          <a:p>
            <a:r>
              <a:rPr lang="en-US" dirty="0">
                <a:latin typeface="Times New Roman" panose="02020603050405020304" pitchFamily="18" charset="0"/>
                <a:cs typeface="Times New Roman" panose="02020603050405020304" pitchFamily="18" charset="0"/>
              </a:rPr>
              <a:t>Public comment shall be limited to three (3) minutes per person. We will begin with comments from Las Vegas and then invite comments from Carson City, followed by online participants. </a:t>
            </a:r>
          </a:p>
          <a:p>
            <a:pPr marL="0" indent="0">
              <a:buNone/>
            </a:pPr>
            <a:endParaRPr lang="en-US" u="sng" dirty="0">
              <a:latin typeface="Times New Roman" panose="02020603050405020304" pitchFamily="18" charset="0"/>
              <a:cs typeface="Times New Roman" panose="02020603050405020304" pitchFamily="18" charset="0"/>
            </a:endParaRPr>
          </a:p>
          <a:p>
            <a:pPr marL="0" indent="0">
              <a:buNone/>
            </a:pPr>
            <a:r>
              <a:rPr lang="en-US" u="sng" dirty="0">
                <a:latin typeface="Times New Roman" panose="02020603050405020304" pitchFamily="18" charset="0"/>
                <a:cs typeface="Times New Roman" panose="02020603050405020304" pitchFamily="18" charset="0"/>
              </a:rPr>
              <a:t>In Person</a:t>
            </a:r>
          </a:p>
          <a:p>
            <a:r>
              <a:rPr lang="en-US" dirty="0">
                <a:latin typeface="Times New Roman" panose="02020603050405020304" pitchFamily="18" charset="0"/>
                <a:cs typeface="Times New Roman" panose="02020603050405020304" pitchFamily="18" charset="0"/>
              </a:rPr>
              <a:t>Please form a line. </a:t>
            </a:r>
          </a:p>
          <a:p>
            <a:r>
              <a:rPr lang="en-US">
                <a:latin typeface="Times New Roman" panose="02020603050405020304" pitchFamily="18" charset="0"/>
                <a:cs typeface="Times New Roman" panose="02020603050405020304" pitchFamily="18" charset="0"/>
              </a:rPr>
              <a:t>Before commenting, </a:t>
            </a:r>
            <a:r>
              <a:rPr lang="en-US" dirty="0">
                <a:latin typeface="Times New Roman" panose="02020603050405020304" pitchFamily="18" charset="0"/>
                <a:cs typeface="Times New Roman" panose="02020603050405020304" pitchFamily="18" charset="0"/>
              </a:rPr>
              <a:t>please state your full name for the record. </a:t>
            </a:r>
          </a:p>
        </p:txBody>
      </p:sp>
    </p:spTree>
    <p:extLst>
      <p:ext uri="{BB962C8B-B14F-4D97-AF65-F5344CB8AC3E}">
        <p14:creationId xmlns:p14="http://schemas.microsoft.com/office/powerpoint/2010/main" val="3705563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a:extLst>
              <a:ext uri="{FF2B5EF4-FFF2-40B4-BE49-F238E27FC236}">
                <a16:creationId xmlns:a16="http://schemas.microsoft.com/office/drawing/2014/main" id="{C6EDC165-9037-B543-85AE-D4D4177F8AFA}"/>
              </a:ext>
            </a:extLst>
          </p:cNvPr>
          <p:cNvPicPr>
            <a:picLocks noChangeAspect="1"/>
          </p:cNvPicPr>
          <p:nvPr/>
        </p:nvPicPr>
        <p:blipFill rotWithShape="1">
          <a:blip r:embed="rId3"/>
          <a:srcRect l="61113"/>
          <a:stretch/>
        </p:blipFill>
        <p:spPr>
          <a:xfrm>
            <a:off x="8153545" y="778669"/>
            <a:ext cx="3733655" cy="5400766"/>
          </a:xfrm>
          <a:prstGeom prst="rect">
            <a:avLst/>
          </a:prstGeom>
        </p:spPr>
      </p:pic>
      <p:sp>
        <p:nvSpPr>
          <p:cNvPr id="5" name="Title 1">
            <a:extLst>
              <a:ext uri="{FF2B5EF4-FFF2-40B4-BE49-F238E27FC236}">
                <a16:creationId xmlns:a16="http://schemas.microsoft.com/office/drawing/2014/main" id="{FB184D1E-1B63-DB43-B025-6A2785791A40}"/>
              </a:ext>
            </a:extLst>
          </p:cNvPr>
          <p:cNvSpPr txBox="1">
            <a:spLocks/>
          </p:cNvSpPr>
          <p:nvPr/>
        </p:nvSpPr>
        <p:spPr>
          <a:xfrm>
            <a:off x="914400" y="2069450"/>
            <a:ext cx="5363570" cy="822960"/>
          </a:xfrm>
          <a:prstGeom prst="rect">
            <a:avLst/>
          </a:prstGeom>
        </p:spPr>
        <p:txBody>
          <a:bodyPr vert="horz" lIns="0" tIns="0" rIns="0" bIns="0" rtlCol="0" anchor="t">
            <a:noAutofit/>
          </a:bodyPr>
          <a:lstStyle>
            <a:lvl1pPr algn="l" defTabSz="914400" rtl="0" eaLnBrk="1" latinLnBrk="0" hangingPunct="1">
              <a:lnSpc>
                <a:spcPct val="110000"/>
              </a:lnSpc>
              <a:spcBef>
                <a:spcPct val="0"/>
              </a:spcBef>
              <a:buNone/>
              <a:defRPr lang="en-US" sz="2800" b="1" kern="1200" dirty="0">
                <a:gradFill>
                  <a:gsLst>
                    <a:gs pos="24000">
                      <a:schemeClr val="accent3">
                        <a:lumMod val="75000"/>
                        <a:alpha val="83000"/>
                      </a:schemeClr>
                    </a:gs>
                    <a:gs pos="73000">
                      <a:schemeClr val="accent1"/>
                    </a:gs>
                  </a:gsLst>
                  <a:lin ang="7200000" scaled="0"/>
                </a:gradFill>
                <a:latin typeface="Constantia" panose="02030602050306030303" pitchFamily="18" charset="0"/>
                <a:ea typeface="+mj-ea"/>
                <a:cs typeface="+mj-cs"/>
              </a:defRPr>
            </a:lvl1pPr>
          </a:lstStyle>
          <a:p>
            <a:pPr>
              <a:lnSpc>
                <a:spcPct val="100000"/>
              </a:lnSpc>
            </a:pPr>
            <a:r>
              <a:rPr lang="en-GB" sz="6000">
                <a:gradFill>
                  <a:gsLst>
                    <a:gs pos="24000">
                      <a:schemeClr val="accent2"/>
                    </a:gs>
                    <a:gs pos="73000">
                      <a:schemeClr val="accent1"/>
                    </a:gs>
                  </a:gsLst>
                  <a:lin ang="7200000" scaled="0"/>
                </a:gradFill>
                <a:latin typeface="Times New Roman" panose="02020603050405020304" pitchFamily="18" charset="0"/>
              </a:rPr>
              <a:t>Questions</a:t>
            </a:r>
          </a:p>
        </p:txBody>
      </p:sp>
    </p:spTree>
    <p:custDataLst>
      <p:tags r:id="rId1"/>
    </p:custDataLst>
    <p:extLst>
      <p:ext uri="{BB962C8B-B14F-4D97-AF65-F5344CB8AC3E}">
        <p14:creationId xmlns:p14="http://schemas.microsoft.com/office/powerpoint/2010/main" val="710806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custDataLst>
              <p:custData r:id="rId1"/>
            </p:custDataLst>
          </p:nvPr>
        </p:nvSpPr>
        <p:spPr/>
        <p:txBody>
          <a:bodyPr/>
          <a:lstStyle/>
          <a:p>
            <a:r>
              <a:rPr lang="en-US"/>
              <a:t>Services provided by Mercer Health &amp; Benefits LLC.</a:t>
            </a:r>
          </a:p>
        </p:txBody>
      </p:sp>
    </p:spTree>
    <p:extLst>
      <p:ext uri="{BB962C8B-B14F-4D97-AF65-F5344CB8AC3E}">
        <p14:creationId xmlns:p14="http://schemas.microsoft.com/office/powerpoint/2010/main" val="1964833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p:txBody>
          <a:bodyPr>
            <a:normAutofit fontScale="90000"/>
          </a:bodyPr>
          <a:lstStyle/>
          <a:p>
            <a:r>
              <a:rPr lang="en-US">
                <a:latin typeface="Times New Roman" panose="02020603050405020304" pitchFamily="18" charset="0"/>
                <a:cs typeface="Times New Roman" panose="02020603050405020304" pitchFamily="18" charset="0"/>
              </a:rPr>
              <a:t>6.	Review and Provide Feedback for Draft Annual Report of the Statewide Substance Use Response Working Group</a:t>
            </a:r>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p:txBody>
          <a:bodyPr>
            <a:normAutofit/>
          </a:bodyPr>
          <a:lstStyle/>
          <a:p>
            <a:r>
              <a:rPr lang="en-US"/>
              <a:t>(For Possible Action.)</a:t>
            </a:r>
          </a:p>
          <a:p>
            <a:endParaRPr lang="en-US"/>
          </a:p>
        </p:txBody>
      </p:sp>
    </p:spTree>
    <p:extLst>
      <p:ext uri="{BB962C8B-B14F-4D97-AF65-F5344CB8AC3E}">
        <p14:creationId xmlns:p14="http://schemas.microsoft.com/office/powerpoint/2010/main" val="3843784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884C-AB15-42DD-A85C-BF1C2B278D5F}"/>
              </a:ext>
            </a:extLst>
          </p:cNvPr>
          <p:cNvSpPr>
            <a:spLocks noGrp="1"/>
          </p:cNvSpPr>
          <p:nvPr>
            <p:ph type="ctrTitle"/>
          </p:nvPr>
        </p:nvSpPr>
        <p:spPr/>
        <p:txBody>
          <a:bodyPr>
            <a:normAutofit fontScale="90000"/>
          </a:bodyPr>
          <a:lstStyle/>
          <a:p>
            <a:pPr marL="0" marR="0">
              <a:lnSpc>
                <a:spcPct val="107000"/>
              </a:lnSpc>
              <a:spcBef>
                <a:spcPts val="0"/>
              </a:spcBef>
              <a:spcAft>
                <a:spcPts val="800"/>
              </a:spcAft>
            </a:pP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Presentation Draft </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Annual Report of the </a:t>
            </a:r>
            <a:br>
              <a:rPr lang="en-US" sz="4400"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Statewide Substance Use Response Working Group (SURG)</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0CBD7B16-F383-4FAF-AE14-D32158373497}"/>
              </a:ext>
            </a:extLst>
          </p:cNvPr>
          <p:cNvSpPr>
            <a:spLocks noGrp="1"/>
          </p:cNvSpPr>
          <p:nvPr>
            <p:ph type="subTitle" idx="1"/>
          </p:nvPr>
        </p:nvSpPr>
        <p:spPr/>
        <p:txBody>
          <a:bodyPr/>
          <a:lstStyle/>
          <a:p>
            <a:r>
              <a:rPr lang="en-US" dirty="0"/>
              <a:t>Terry Kerns, PhD</a:t>
            </a:r>
          </a:p>
          <a:p>
            <a:r>
              <a:rPr lang="en-US" sz="1800" dirty="0">
                <a:effectLst/>
                <a:latin typeface="Times New Roman" panose="02020603050405020304" pitchFamily="18" charset="0"/>
                <a:ea typeface="Times New Roman" panose="02020603050405020304" pitchFamily="18" charset="0"/>
              </a:rPr>
              <a:t>Office of the Attorney General</a:t>
            </a:r>
            <a:r>
              <a:rPr lang="en-US" sz="1800"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Substance Abuse/Law Enforcement Coordinator</a:t>
            </a:r>
            <a:endParaRPr lang="en-US" dirty="0"/>
          </a:p>
        </p:txBody>
      </p:sp>
    </p:spTree>
    <p:extLst>
      <p:ext uri="{BB962C8B-B14F-4D97-AF65-F5344CB8AC3E}">
        <p14:creationId xmlns:p14="http://schemas.microsoft.com/office/powerpoint/2010/main" val="1411897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27B9-8099-4415-BAFF-8E0974E751DB}"/>
              </a:ext>
            </a:extLst>
          </p:cNvPr>
          <p:cNvSpPr>
            <a:spLocks noGrp="1"/>
          </p:cNvSpPr>
          <p:nvPr>
            <p:ph type="title"/>
          </p:nvPr>
        </p:nvSpPr>
        <p:spPr>
          <a:xfrm>
            <a:off x="839788" y="457200"/>
            <a:ext cx="3932237" cy="627830"/>
          </a:xfrm>
        </p:spPr>
        <p:txBody>
          <a:bodyPr/>
          <a:lstStyle/>
          <a:p>
            <a:r>
              <a:rPr lang="en-US" dirty="0"/>
              <a:t>About the Report </a:t>
            </a:r>
          </a:p>
        </p:txBody>
      </p:sp>
      <p:sp>
        <p:nvSpPr>
          <p:cNvPr id="3" name="Content Placeholder 2">
            <a:extLst>
              <a:ext uri="{FF2B5EF4-FFF2-40B4-BE49-F238E27FC236}">
                <a16:creationId xmlns:a16="http://schemas.microsoft.com/office/drawing/2014/main" id="{378D6C3A-7D5B-470B-92F3-D55C34B5C2A3}"/>
              </a:ext>
            </a:extLst>
          </p:cNvPr>
          <p:cNvSpPr>
            <a:spLocks noGrp="1"/>
          </p:cNvSpPr>
          <p:nvPr>
            <p:ph idx="1"/>
          </p:nvPr>
        </p:nvSpPr>
        <p:spPr>
          <a:xfrm>
            <a:off x="4697538" y="1826545"/>
            <a:ext cx="6172200" cy="4873625"/>
          </a:xfrm>
        </p:spPr>
        <p:txBody>
          <a:bodyPr/>
          <a:lstStyle/>
          <a:p>
            <a:r>
              <a:rPr lang="en-US" dirty="0"/>
              <a:t>The 2021 report provides an overview from statutes, lists membership, and summarizes the first meeting of the SURG. </a:t>
            </a:r>
          </a:p>
          <a:p>
            <a:r>
              <a:rPr lang="en-US" dirty="0"/>
              <a:t>Future annual reports will summarize findings and recommendations from the SURG.</a:t>
            </a:r>
          </a:p>
          <a:p>
            <a:pPr marL="0" indent="0">
              <a:buNone/>
            </a:pPr>
            <a:r>
              <a:rPr lang="en-US" dirty="0"/>
              <a:t> </a:t>
            </a:r>
          </a:p>
          <a:p>
            <a:pPr marL="0" indent="0">
              <a:buNone/>
            </a:pPr>
            <a:endParaRPr lang="en-US" dirty="0"/>
          </a:p>
        </p:txBody>
      </p:sp>
      <p:pic>
        <p:nvPicPr>
          <p:cNvPr id="7" name="Picture 6">
            <a:extLst>
              <a:ext uri="{FF2B5EF4-FFF2-40B4-BE49-F238E27FC236}">
                <a16:creationId xmlns:a16="http://schemas.microsoft.com/office/drawing/2014/main" id="{82694C11-F0CC-463F-8369-3C440F292332}"/>
              </a:ext>
            </a:extLst>
          </p:cNvPr>
          <p:cNvPicPr>
            <a:picLocks noChangeAspect="1"/>
          </p:cNvPicPr>
          <p:nvPr/>
        </p:nvPicPr>
        <p:blipFill>
          <a:blip r:embed="rId2"/>
          <a:stretch>
            <a:fillRect/>
          </a:stretch>
        </p:blipFill>
        <p:spPr>
          <a:xfrm>
            <a:off x="667561" y="1313630"/>
            <a:ext cx="3920499" cy="487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5498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9735-1E21-40FC-B02F-ACAB69949730}"/>
              </a:ext>
            </a:extLst>
          </p:cNvPr>
          <p:cNvSpPr>
            <a:spLocks noGrp="1"/>
          </p:cNvSpPr>
          <p:nvPr>
            <p:ph type="title"/>
          </p:nvPr>
        </p:nvSpPr>
        <p:spPr/>
        <p:txBody>
          <a:bodyPr/>
          <a:lstStyle/>
          <a:p>
            <a:r>
              <a:rPr lang="en-US" dirty="0"/>
              <a:t>Audience for the Report </a:t>
            </a:r>
          </a:p>
        </p:txBody>
      </p:sp>
      <p:sp>
        <p:nvSpPr>
          <p:cNvPr id="3" name="Content Placeholder 2">
            <a:extLst>
              <a:ext uri="{FF2B5EF4-FFF2-40B4-BE49-F238E27FC236}">
                <a16:creationId xmlns:a16="http://schemas.microsoft.com/office/drawing/2014/main" id="{7FFD522B-978A-4787-BCCA-3125F587B0DD}"/>
              </a:ext>
            </a:extLst>
          </p:cNvPr>
          <p:cNvSpPr>
            <a:spLocks noGrp="1"/>
          </p:cNvSpPr>
          <p:nvPr>
            <p:ph idx="1"/>
          </p:nvPr>
        </p:nvSpPr>
        <p:spPr/>
        <p:txBody>
          <a:bodyPr>
            <a:normAutofit/>
          </a:bodyPr>
          <a:lstStyle/>
          <a:p>
            <a:pPr marL="0" marR="0" indent="0">
              <a:lnSpc>
                <a:spcPct val="107000"/>
              </a:lnSpc>
              <a:spcBef>
                <a:spcPts val="0"/>
              </a:spcBef>
              <a:spcAft>
                <a:spcPts val="800"/>
              </a:spcAft>
              <a:buNone/>
            </a:pP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For submission to  the  Governor,  the  Attorney  General, the  Advisory  Commission  on  the  Administration  of  Justice,  any other entities deemed appropriate by the Attorney General and the Director of the Legislative Counsel Bureau for transmittal to:   (1)  During an even-numbered year, the Legislative  Committee  on  Health  Care  and  the  Interim  Finance  Committee; or   (2)  During an odd-numbered year, the next regular session of the Legislature”</a:t>
            </a:r>
            <a:br>
              <a:rPr lang="en-US" sz="1800" dirty="0">
                <a:effectLst/>
                <a:latin typeface="Times New Roman" panose="02020603050405020304" pitchFamily="18" charset="0"/>
                <a:ea typeface="Calibri" panose="020F0502020204030204" pitchFamily="34" charset="0"/>
              </a:rPr>
            </a:br>
            <a:r>
              <a:rPr lang="en-US" sz="18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6496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AF5F-E528-454E-BDE6-F04212DA19B5}"/>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47BC865B-96A2-4652-A365-D219573DCF22}"/>
              </a:ext>
            </a:extLst>
          </p:cNvPr>
          <p:cNvSpPr>
            <a:spLocks noGrp="1"/>
          </p:cNvSpPr>
          <p:nvPr>
            <p:ph idx="1"/>
          </p:nvPr>
        </p:nvSpPr>
        <p:spPr>
          <a:xfrm>
            <a:off x="838199" y="1502744"/>
            <a:ext cx="10735491" cy="4871930"/>
          </a:xfrm>
        </p:spPr>
        <p:txBody>
          <a:bodyPr>
            <a:normAutofit fontScale="92500" lnSpcReduction="10000"/>
          </a:bodyPr>
          <a:lstStyle/>
          <a:p>
            <a:r>
              <a:rPr lang="en-US" dirty="0"/>
              <a:t>Working Group Members and Non-Member Roles</a:t>
            </a:r>
          </a:p>
          <a:p>
            <a:r>
              <a:rPr lang="en-US" dirty="0"/>
              <a:t>Introduction &amp; Background	</a:t>
            </a:r>
          </a:p>
          <a:p>
            <a:r>
              <a:rPr lang="en-US" dirty="0"/>
              <a:t>Context for this Report	</a:t>
            </a:r>
          </a:p>
          <a:p>
            <a:r>
              <a:rPr lang="en-US" dirty="0"/>
              <a:t>Roles and Responsibilities of the SURG	</a:t>
            </a:r>
          </a:p>
          <a:p>
            <a:r>
              <a:rPr lang="en-US" dirty="0"/>
              <a:t>Update on Nevada’s Opioid Litigation	</a:t>
            </a:r>
          </a:p>
          <a:p>
            <a:r>
              <a:rPr lang="en-US" dirty="0"/>
              <a:t>Recommendations for  the  Establishment,  Maintenance,  Expansion or  Improvement  of  Programs  to  Address  Substance  Misuse  and Substance Use Disorders	</a:t>
            </a:r>
          </a:p>
          <a:p>
            <a:r>
              <a:rPr lang="en-US" dirty="0"/>
              <a:t>Appendix	</a:t>
            </a:r>
          </a:p>
          <a:p>
            <a:pPr lvl="1"/>
            <a:r>
              <a:rPr lang="en-US" dirty="0"/>
              <a:t>Bylaws	</a:t>
            </a:r>
          </a:p>
          <a:p>
            <a:pPr lvl="1"/>
            <a:r>
              <a:rPr lang="en-US" dirty="0"/>
              <a:t>SURG Members by Appointments 	</a:t>
            </a:r>
          </a:p>
          <a:p>
            <a:pPr lvl="1"/>
            <a:r>
              <a:rPr lang="en-US" dirty="0"/>
              <a:t>Members’ Biographical Information	</a:t>
            </a:r>
          </a:p>
        </p:txBody>
      </p:sp>
    </p:spTree>
    <p:extLst>
      <p:ext uri="{BB962C8B-B14F-4D97-AF65-F5344CB8AC3E}">
        <p14:creationId xmlns:p14="http://schemas.microsoft.com/office/powerpoint/2010/main" val="532357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DBE6-41BE-419A-91BC-8CABC80F7189}"/>
              </a:ext>
            </a:extLst>
          </p:cNvPr>
          <p:cNvSpPr>
            <a:spLocks noGrp="1"/>
          </p:cNvSpPr>
          <p:nvPr>
            <p:ph type="title"/>
          </p:nvPr>
        </p:nvSpPr>
        <p:spPr/>
        <p:txBody>
          <a:bodyPr>
            <a:normAutofit/>
          </a:bodyPr>
          <a:lstStyle/>
          <a:p>
            <a:r>
              <a:rPr lang="en-US" sz="3200" b="0" i="0" u="none" strike="noStrike" baseline="0" dirty="0">
                <a:latin typeface="Times New Roman" panose="02020603050405020304" pitchFamily="18" charset="0"/>
              </a:rPr>
              <a:t>Statewide Substance Use Response </a:t>
            </a:r>
            <a:br>
              <a:rPr lang="en-US" sz="3200" b="0" i="0" u="none" strike="noStrike" baseline="0" dirty="0">
                <a:latin typeface="Times New Roman" panose="02020603050405020304" pitchFamily="18" charset="0"/>
              </a:rPr>
            </a:br>
            <a:r>
              <a:rPr lang="en-US" sz="3200" b="0" i="0" u="none" strike="noStrike" baseline="0" dirty="0">
                <a:latin typeface="Times New Roman" panose="02020603050405020304" pitchFamily="18" charset="0"/>
              </a:rPr>
              <a:t>Working Group (listed alphabetically)</a:t>
            </a:r>
            <a:endParaRPr lang="en-US" sz="3200" dirty="0"/>
          </a:p>
        </p:txBody>
      </p:sp>
      <p:sp>
        <p:nvSpPr>
          <p:cNvPr id="4" name="Content Placeholder 2">
            <a:extLst>
              <a:ext uri="{FF2B5EF4-FFF2-40B4-BE49-F238E27FC236}">
                <a16:creationId xmlns:a16="http://schemas.microsoft.com/office/drawing/2014/main" id="{0AEF5A3E-50E8-4641-AE65-44654AFD071B}"/>
              </a:ext>
            </a:extLst>
          </p:cNvPr>
          <p:cNvSpPr txBox="1">
            <a:spLocks/>
          </p:cNvSpPr>
          <p:nvPr/>
        </p:nvSpPr>
        <p:spPr>
          <a:xfrm>
            <a:off x="729341" y="1351960"/>
            <a:ext cx="11839303" cy="530574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0000"/>
              </a:solidFill>
              <a:latin typeface="Times New Roman" panose="02020603050405020304" pitchFamily="18" charset="0"/>
            </a:endParaRPr>
          </a:p>
          <a:p>
            <a:r>
              <a:rPr lang="en-US" sz="1800" b="1" dirty="0">
                <a:solidFill>
                  <a:srgbClr val="000000"/>
                </a:solidFill>
                <a:latin typeface="Times New Roman" panose="02020603050405020304" pitchFamily="18" charset="0"/>
              </a:rPr>
              <a:t>Chelsi </a:t>
            </a:r>
            <a:r>
              <a:rPr lang="en-US" sz="1800" b="1" dirty="0" err="1">
                <a:solidFill>
                  <a:srgbClr val="000000"/>
                </a:solidFill>
                <a:latin typeface="Times New Roman" panose="02020603050405020304" pitchFamily="18" charset="0"/>
              </a:rPr>
              <a:t>Cheatom</a:t>
            </a:r>
            <a:r>
              <a:rPr lang="en-US" sz="1800" b="1" dirty="0">
                <a:solidFill>
                  <a:srgbClr val="000000"/>
                </a:solidFill>
                <a:latin typeface="Times New Roman" panose="02020603050405020304" pitchFamily="18" charset="0"/>
              </a:rPr>
              <a:t> </a:t>
            </a:r>
            <a:r>
              <a:rPr lang="en-US" sz="1800" dirty="0">
                <a:solidFill>
                  <a:srgbClr val="000000"/>
                </a:solidFill>
                <a:latin typeface="Times New Roman" panose="02020603050405020304" pitchFamily="18" charset="0"/>
              </a:rPr>
              <a:t>	Program Manager, Trac-B Exchange 	</a:t>
            </a:r>
          </a:p>
          <a:p>
            <a:r>
              <a:rPr lang="en-US" sz="1800" b="1" dirty="0">
                <a:solidFill>
                  <a:srgbClr val="000000"/>
                </a:solidFill>
                <a:latin typeface="Times New Roman" panose="02020603050405020304" pitchFamily="18" charset="0"/>
              </a:rPr>
              <a:t>Barbara Collins </a:t>
            </a:r>
            <a:r>
              <a:rPr lang="en-US" sz="1800" dirty="0">
                <a:solidFill>
                  <a:srgbClr val="000000"/>
                </a:solidFill>
                <a:latin typeface="Times New Roman" panose="02020603050405020304" pitchFamily="18" charset="0"/>
              </a:rPr>
              <a:t>	Principal, Mission High School, Clark County School District 	</a:t>
            </a:r>
          </a:p>
          <a:p>
            <a:r>
              <a:rPr lang="en-US" sz="1800" b="1" dirty="0">
                <a:solidFill>
                  <a:srgbClr val="000000"/>
                </a:solidFill>
                <a:latin typeface="Times New Roman" panose="02020603050405020304" pitchFamily="18" charset="0"/>
              </a:rPr>
              <a:t>Lesley Dickson </a:t>
            </a:r>
            <a:r>
              <a:rPr lang="en-US" sz="1800" dirty="0">
                <a:solidFill>
                  <a:srgbClr val="000000"/>
                </a:solidFill>
                <a:latin typeface="Times New Roman" panose="02020603050405020304" pitchFamily="18" charset="0"/>
              </a:rPr>
              <a:t>	Medical Director, Center for Behavioral Health 	</a:t>
            </a:r>
          </a:p>
          <a:p>
            <a:r>
              <a:rPr lang="en-US" sz="1800" b="1" dirty="0">
                <a:solidFill>
                  <a:srgbClr val="000000"/>
                </a:solidFill>
                <a:latin typeface="Times New Roman" panose="02020603050405020304" pitchFamily="18" charset="0"/>
              </a:rPr>
              <a:t>Fabian </a:t>
            </a:r>
            <a:r>
              <a:rPr lang="en-US" sz="1800" b="1" dirty="0" err="1">
                <a:solidFill>
                  <a:srgbClr val="000000"/>
                </a:solidFill>
                <a:latin typeface="Times New Roman" panose="02020603050405020304" pitchFamily="18" charset="0"/>
              </a:rPr>
              <a:t>Doñate</a:t>
            </a:r>
            <a:r>
              <a:rPr lang="en-US" sz="1800" b="1" dirty="0">
                <a:solidFill>
                  <a:srgbClr val="000000"/>
                </a:solidFill>
                <a:latin typeface="Times New Roman" panose="02020603050405020304" pitchFamily="18" charset="0"/>
              </a:rPr>
              <a:t> </a:t>
            </a:r>
            <a:r>
              <a:rPr lang="en-US" sz="1800" dirty="0">
                <a:solidFill>
                  <a:srgbClr val="000000"/>
                </a:solidFill>
                <a:latin typeface="Times New Roman" panose="02020603050405020304" pitchFamily="18" charset="0"/>
              </a:rPr>
              <a:t>	State Senator, District 10 	</a:t>
            </a:r>
          </a:p>
          <a:p>
            <a:r>
              <a:rPr lang="en-US" sz="1800" b="1" dirty="0">
                <a:solidFill>
                  <a:srgbClr val="000000"/>
                </a:solidFill>
                <a:latin typeface="Times New Roman" panose="02020603050405020304" pitchFamily="18" charset="0"/>
              </a:rPr>
              <a:t>Aaron Ford, </a:t>
            </a:r>
            <a:r>
              <a:rPr lang="en-US" sz="1800" b="1" i="1" dirty="0">
                <a:solidFill>
                  <a:srgbClr val="000000"/>
                </a:solidFill>
                <a:latin typeface="Times New Roman" panose="02020603050405020304" pitchFamily="18" charset="0"/>
              </a:rPr>
              <a:t>Chair </a:t>
            </a:r>
            <a:r>
              <a:rPr lang="en-US" sz="1800" dirty="0">
                <a:solidFill>
                  <a:srgbClr val="000000"/>
                </a:solidFill>
                <a:latin typeface="Times New Roman" panose="02020603050405020304" pitchFamily="18" charset="0"/>
              </a:rPr>
              <a:t>	Attorney General, State of Nevada 	</a:t>
            </a:r>
          </a:p>
          <a:p>
            <a:r>
              <a:rPr lang="en-US" sz="1800" b="1" dirty="0">
                <a:solidFill>
                  <a:srgbClr val="000000"/>
                </a:solidFill>
                <a:latin typeface="Times New Roman" panose="02020603050405020304" pitchFamily="18" charset="0"/>
              </a:rPr>
              <a:t>Shayla Holmes </a:t>
            </a:r>
            <a:r>
              <a:rPr lang="en-US" sz="1800" dirty="0">
                <a:solidFill>
                  <a:srgbClr val="000000"/>
                </a:solidFill>
                <a:latin typeface="Times New Roman" panose="02020603050405020304" pitchFamily="18" charset="0"/>
              </a:rPr>
              <a:t>	Director, Lyon County Human Services 	</a:t>
            </a:r>
          </a:p>
          <a:p>
            <a:r>
              <a:rPr lang="en-US" sz="1800" b="1" dirty="0">
                <a:solidFill>
                  <a:srgbClr val="000000"/>
                </a:solidFill>
                <a:latin typeface="Times New Roman" panose="02020603050405020304" pitchFamily="18" charset="0"/>
              </a:rPr>
              <a:t>Jeffrey Iverson </a:t>
            </a:r>
            <a:r>
              <a:rPr lang="en-US" sz="1800" dirty="0">
                <a:solidFill>
                  <a:srgbClr val="000000"/>
                </a:solidFill>
                <a:latin typeface="Times New Roman" panose="02020603050405020304" pitchFamily="18" charset="0"/>
              </a:rPr>
              <a:t>	Director, Shine A Light Foundation 	</a:t>
            </a:r>
          </a:p>
          <a:p>
            <a:r>
              <a:rPr lang="en-US" sz="1800" b="1" dirty="0">
                <a:solidFill>
                  <a:srgbClr val="000000"/>
                </a:solidFill>
                <a:latin typeface="Times New Roman" panose="02020603050405020304" pitchFamily="18" charset="0"/>
              </a:rPr>
              <a:t>Jessica Johnson </a:t>
            </a:r>
            <a:r>
              <a:rPr lang="en-US" sz="1800" dirty="0">
                <a:solidFill>
                  <a:srgbClr val="000000"/>
                </a:solidFill>
                <a:latin typeface="Times New Roman" panose="02020603050405020304" pitchFamily="18" charset="0"/>
              </a:rPr>
              <a:t>	Senior Health Educator, Southern Nevada Health District (SNHD) 	</a:t>
            </a:r>
          </a:p>
          <a:p>
            <a:r>
              <a:rPr lang="en-US" sz="1800" b="1" dirty="0">
                <a:solidFill>
                  <a:srgbClr val="000000"/>
                </a:solidFill>
                <a:latin typeface="Times New Roman" panose="02020603050405020304" pitchFamily="18" charset="0"/>
              </a:rPr>
              <a:t>Lisa Lee </a:t>
            </a:r>
            <a:r>
              <a:rPr lang="en-US" sz="1800" dirty="0">
                <a:solidFill>
                  <a:srgbClr val="000000"/>
                </a:solidFill>
                <a:latin typeface="Times New Roman" panose="02020603050405020304" pitchFamily="18" charset="0"/>
              </a:rPr>
              <a:t>	Human Services Program Specialist, Washoe County Human Services Agency 	</a:t>
            </a:r>
          </a:p>
          <a:p>
            <a:r>
              <a:rPr lang="en-US" sz="1800" b="1" dirty="0">
                <a:solidFill>
                  <a:srgbClr val="000000"/>
                </a:solidFill>
                <a:latin typeface="Times New Roman" panose="02020603050405020304" pitchFamily="18" charset="0"/>
              </a:rPr>
              <a:t>Debi Nadler </a:t>
            </a:r>
            <a:r>
              <a:rPr lang="en-US" sz="1800" dirty="0">
                <a:solidFill>
                  <a:srgbClr val="000000"/>
                </a:solidFill>
                <a:latin typeface="Times New Roman" panose="02020603050405020304" pitchFamily="18" charset="0"/>
              </a:rPr>
              <a:t>	Co-founder, Moms Against Drugs 	</a:t>
            </a:r>
          </a:p>
          <a:p>
            <a:r>
              <a:rPr lang="en-US" sz="1800" b="1" dirty="0">
                <a:solidFill>
                  <a:srgbClr val="000000"/>
                </a:solidFill>
                <a:latin typeface="Times New Roman" panose="02020603050405020304" pitchFamily="18" charset="0"/>
              </a:rPr>
              <a:t>Christine Payson </a:t>
            </a:r>
            <a:r>
              <a:rPr lang="en-US" sz="1800" dirty="0">
                <a:solidFill>
                  <a:srgbClr val="000000"/>
                </a:solidFill>
                <a:latin typeface="Times New Roman" panose="02020603050405020304" pitchFamily="18" charset="0"/>
              </a:rPr>
              <a:t>	Nevada Sheriffs' and Chiefs' Association 	</a:t>
            </a:r>
          </a:p>
          <a:p>
            <a:r>
              <a:rPr lang="en-US" sz="1800" b="1" dirty="0">
                <a:solidFill>
                  <a:srgbClr val="000000"/>
                </a:solidFill>
                <a:latin typeface="Times New Roman" panose="02020603050405020304" pitchFamily="18" charset="0"/>
              </a:rPr>
              <a:t>Erik Schoen </a:t>
            </a:r>
            <a:r>
              <a:rPr lang="en-US" sz="1800" dirty="0">
                <a:solidFill>
                  <a:srgbClr val="000000"/>
                </a:solidFill>
                <a:latin typeface="Times New Roman" panose="02020603050405020304" pitchFamily="18" charset="0"/>
              </a:rPr>
              <a:t>	Executive Director, Community Chest, Inc. 	</a:t>
            </a:r>
          </a:p>
          <a:p>
            <a:r>
              <a:rPr lang="en-US" sz="1800" b="1" dirty="0">
                <a:solidFill>
                  <a:srgbClr val="000000"/>
                </a:solidFill>
                <a:latin typeface="Times New Roman" panose="02020603050405020304" pitchFamily="18" charset="0"/>
              </a:rPr>
              <a:t>Steve Shell </a:t>
            </a:r>
            <a:r>
              <a:rPr lang="en-US" sz="1800" dirty="0">
                <a:solidFill>
                  <a:srgbClr val="000000"/>
                </a:solidFill>
                <a:latin typeface="Times New Roman" panose="02020603050405020304" pitchFamily="18" charset="0"/>
              </a:rPr>
              <a:t>	Renown, Vice President, Behavioral Health, Renown Health 	</a:t>
            </a:r>
          </a:p>
          <a:p>
            <a:r>
              <a:rPr lang="en-US" sz="1800" b="1" dirty="0">
                <a:solidFill>
                  <a:srgbClr val="000000"/>
                </a:solidFill>
                <a:latin typeface="Times New Roman" panose="02020603050405020304" pitchFamily="18" charset="0"/>
              </a:rPr>
              <a:t>Claire Thomas </a:t>
            </a:r>
            <a:r>
              <a:rPr lang="en-US" sz="1800" dirty="0">
                <a:solidFill>
                  <a:srgbClr val="000000"/>
                </a:solidFill>
                <a:latin typeface="Times New Roman" panose="02020603050405020304" pitchFamily="18" charset="0"/>
              </a:rPr>
              <a:t>	State Assemblywoman, District 17 	</a:t>
            </a:r>
          </a:p>
          <a:p>
            <a:r>
              <a:rPr lang="en-US" sz="1800" b="1" dirty="0">
                <a:solidFill>
                  <a:srgbClr val="000000"/>
                </a:solidFill>
                <a:latin typeface="Times New Roman" panose="02020603050405020304" pitchFamily="18" charset="0"/>
              </a:rPr>
              <a:t>Dani Tillman </a:t>
            </a:r>
            <a:r>
              <a:rPr lang="en-US" sz="1800" dirty="0">
                <a:solidFill>
                  <a:srgbClr val="000000"/>
                </a:solidFill>
                <a:latin typeface="Times New Roman" panose="02020603050405020304" pitchFamily="18" charset="0"/>
              </a:rPr>
              <a:t>	Executive Director, Ridge House 	</a:t>
            </a:r>
          </a:p>
          <a:p>
            <a:r>
              <a:rPr lang="en-US" sz="1800" b="1" dirty="0">
                <a:solidFill>
                  <a:srgbClr val="000000"/>
                </a:solidFill>
                <a:latin typeface="Times New Roman" panose="02020603050405020304" pitchFamily="18" charset="0"/>
              </a:rPr>
              <a:t>Jill </a:t>
            </a:r>
            <a:r>
              <a:rPr lang="en-US" sz="1800" b="1" dirty="0" err="1">
                <a:solidFill>
                  <a:srgbClr val="000000"/>
                </a:solidFill>
                <a:latin typeface="Times New Roman" panose="02020603050405020304" pitchFamily="18" charset="0"/>
              </a:rPr>
              <a:t>Tolles</a:t>
            </a:r>
            <a:r>
              <a:rPr lang="en-US" sz="1800" b="1" dirty="0">
                <a:solidFill>
                  <a:srgbClr val="000000"/>
                </a:solidFill>
                <a:latin typeface="Times New Roman" panose="02020603050405020304" pitchFamily="18" charset="0"/>
              </a:rPr>
              <a:t>, </a:t>
            </a:r>
            <a:r>
              <a:rPr lang="en-US" sz="1800" b="1" i="1" dirty="0">
                <a:solidFill>
                  <a:srgbClr val="000000"/>
                </a:solidFill>
                <a:latin typeface="Times New Roman" panose="02020603050405020304" pitchFamily="18" charset="0"/>
              </a:rPr>
              <a:t>Vice Chair </a:t>
            </a:r>
            <a:r>
              <a:rPr lang="en-US" sz="1800" dirty="0">
                <a:solidFill>
                  <a:srgbClr val="000000"/>
                </a:solidFill>
                <a:latin typeface="Times New Roman" panose="02020603050405020304" pitchFamily="18" charset="0"/>
              </a:rPr>
              <a:t>State Assemblywoman, District 25 	</a:t>
            </a:r>
          </a:p>
          <a:p>
            <a:r>
              <a:rPr lang="en-US" sz="1800" b="1" dirty="0">
                <a:solidFill>
                  <a:srgbClr val="000000"/>
                </a:solidFill>
                <a:latin typeface="Times New Roman" panose="02020603050405020304" pitchFamily="18" charset="0"/>
              </a:rPr>
              <a:t>Stephanie Woodard </a:t>
            </a:r>
            <a:r>
              <a:rPr lang="en-US" sz="1800" dirty="0">
                <a:solidFill>
                  <a:srgbClr val="000000"/>
                </a:solidFill>
                <a:latin typeface="Times New Roman" panose="02020603050405020304" pitchFamily="18" charset="0"/>
              </a:rPr>
              <a:t> Psy.D., State Mental Health Authority and Single State Authority for Substance Abuse 	</a:t>
            </a:r>
          </a:p>
          <a:p>
            <a:endParaRPr lang="en-US" dirty="0"/>
          </a:p>
        </p:txBody>
      </p:sp>
    </p:spTree>
    <p:extLst>
      <p:ext uri="{BB962C8B-B14F-4D97-AF65-F5344CB8AC3E}">
        <p14:creationId xmlns:p14="http://schemas.microsoft.com/office/powerpoint/2010/main" val="328828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871A-F899-44E2-8F6D-ACB0746EA327}"/>
              </a:ext>
            </a:extLst>
          </p:cNvPr>
          <p:cNvSpPr>
            <a:spLocks noGrp="1"/>
          </p:cNvSpPr>
          <p:nvPr>
            <p:ph type="title"/>
          </p:nvPr>
        </p:nvSpPr>
        <p:spPr/>
        <p:txBody>
          <a:bodyPr/>
          <a:lstStyle/>
          <a:p>
            <a:r>
              <a:rPr lang="en-US" dirty="0"/>
              <a:t>Context for Report </a:t>
            </a:r>
          </a:p>
        </p:txBody>
      </p:sp>
      <p:sp>
        <p:nvSpPr>
          <p:cNvPr id="3" name="Content Placeholder 2">
            <a:extLst>
              <a:ext uri="{FF2B5EF4-FFF2-40B4-BE49-F238E27FC236}">
                <a16:creationId xmlns:a16="http://schemas.microsoft.com/office/drawing/2014/main" id="{23E0696B-717E-4185-961E-8CD5C55D9FD1}"/>
              </a:ext>
            </a:extLst>
          </p:cNvPr>
          <p:cNvSpPr>
            <a:spLocks noGrp="1"/>
          </p:cNvSpPr>
          <p:nvPr>
            <p:ph idx="1"/>
          </p:nvPr>
        </p:nvSpPr>
        <p:spPr/>
        <p:txBody>
          <a:bodyPr>
            <a:normAutofit fontScale="85000" lnSpcReduction="10000"/>
          </a:bodyPr>
          <a:lstStyle/>
          <a:p>
            <a:pPr marL="0" marR="0" indent="0">
              <a:lnSpc>
                <a:spcPct val="107000"/>
              </a:lnSpc>
              <a:spcBef>
                <a:spcPts val="0"/>
              </a:spcBef>
              <a:spcAft>
                <a:spcPts val="800"/>
              </a:spcAft>
              <a:buNone/>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Assembly Bill 374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created the Statewide Substance Working Group within the Office of the Attorney General. This group (referred to as “SURG” or the “Working Group” throughout) is charged with comprehensively reviewing issues related to substance misuse and substance use disorders in Nevada. </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Details of the bill and its requirements and documentation of activities of the SURG are available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online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composition of the SURG is dictated in statutes. Appointments were made final in October 2021 and the first meeting of members convened November 16</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2021. </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legislation (Section 10) requires specific reporting for and by the SURG. </a:t>
            </a:r>
          </a:p>
          <a:p>
            <a:pPr marL="457200" marR="0">
              <a:lnSpc>
                <a:spcPct val="107000"/>
              </a:lnSpc>
              <a:spcBef>
                <a:spcPts val="0"/>
              </a:spcBef>
              <a:spcAft>
                <a:spcPts val="800"/>
              </a:spcAft>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Section 10.5 of AB 374 bill requires the Department of Health and Human Services to annually report to the Working Group concerning the use of state and local money to address substance misuse and substance use disorders, and section 10 requires the Working Group to study, evaluate and make recommendations concerning the use of that money. Section 10 also requires the Working Group to submit annually a report of its recommendations to the Governor, the Attorney General, the Legislature and certain other entities.”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report provides information from the first meeting of the Working Group in alignment with these requirements.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“Compile a report which includes, without limitation, recommendations for the establishment, maintenance, expansion or improvement of programs to address substance misuse and substance use disorders based on the evaluations conducted pursuant to subsection 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73353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543B-6A3F-4CEF-B29B-63D50029F565}"/>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Roles and Responsibilities of the SURG</a:t>
            </a:r>
            <a:endParaRPr lang="en-US" dirty="0"/>
          </a:p>
        </p:txBody>
      </p:sp>
      <p:sp>
        <p:nvSpPr>
          <p:cNvPr id="3" name="Content Placeholder 2">
            <a:extLst>
              <a:ext uri="{FF2B5EF4-FFF2-40B4-BE49-F238E27FC236}">
                <a16:creationId xmlns:a16="http://schemas.microsoft.com/office/drawing/2014/main" id="{3F9479B1-8E49-4A45-B695-11883F51CECE}"/>
              </a:ext>
            </a:extLst>
          </p:cNvPr>
          <p:cNvSpPr>
            <a:spLocks noGrp="1"/>
          </p:cNvSpPr>
          <p:nvPr>
            <p:ph idx="1"/>
          </p:nvPr>
        </p:nvSpPr>
        <p:spPr>
          <a:xfrm>
            <a:off x="838200" y="1690688"/>
            <a:ext cx="10515600" cy="4351338"/>
          </a:xfrm>
        </p:spPr>
        <p:txBody>
          <a:bodyPr>
            <a:normAutofit/>
          </a:bodyPr>
          <a:lstStyle/>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roles and responsibilities of the SURG are defined by statutes and are listed here:</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Leverage and expand current efforts across departments and agencies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prevent and reduce substance use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including, but not limited to heroin, opioid, and stimulant use and identify ways to enhance current efforts through coordination and collaboration.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Access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evidence-based prevention and intervention efforts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significantly reduce the burden of substance use, including but not limited to heroin, synthetic and non-synthetic opioids, and stimulants. Recommendations must include:</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primary, secondary, and tertiary prevention;</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access to harm reduction interventions; and</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overdose prevention strategies.</a:t>
            </a:r>
          </a:p>
          <a:p>
            <a:pPr marL="0" indent="0">
              <a:buNone/>
            </a:pPr>
            <a:endParaRPr lang="en-US" dirty="0"/>
          </a:p>
        </p:txBody>
      </p:sp>
    </p:spTree>
    <p:extLst>
      <p:ext uri="{BB962C8B-B14F-4D97-AF65-F5344CB8AC3E}">
        <p14:creationId xmlns:p14="http://schemas.microsoft.com/office/powerpoint/2010/main" val="202203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23327B-605B-42DB-819C-257B3D9FDB7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Public Comment</a:t>
            </a:r>
          </a:p>
        </p:txBody>
      </p:sp>
      <p:graphicFrame>
        <p:nvGraphicFramePr>
          <p:cNvPr id="5" name="Content Placeholder 2">
            <a:extLst>
              <a:ext uri="{FF2B5EF4-FFF2-40B4-BE49-F238E27FC236}">
                <a16:creationId xmlns:a16="http://schemas.microsoft.com/office/drawing/2014/main" id="{B311EFF0-B82E-47E2-B5A2-808A6FCA93E5}"/>
              </a:ext>
            </a:extLst>
          </p:cNvPr>
          <p:cNvGraphicFramePr>
            <a:graphicFrameLocks noGrp="1"/>
          </p:cNvGraphicFramePr>
          <p:nvPr>
            <p:ph idx="1"/>
            <p:extLst>
              <p:ext uri="{D42A27DB-BD31-4B8C-83A1-F6EECF244321}">
                <p14:modId xmlns:p14="http://schemas.microsoft.com/office/powerpoint/2010/main" val="399763201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610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543B-6A3F-4CEF-B29B-63D50029F565}"/>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Roles and Responsibilities of the SURG</a:t>
            </a:r>
            <a:endParaRPr lang="en-US" dirty="0"/>
          </a:p>
        </p:txBody>
      </p:sp>
      <p:sp>
        <p:nvSpPr>
          <p:cNvPr id="3" name="Content Placeholder 2">
            <a:extLst>
              <a:ext uri="{FF2B5EF4-FFF2-40B4-BE49-F238E27FC236}">
                <a16:creationId xmlns:a16="http://schemas.microsoft.com/office/drawing/2014/main" id="{3F9479B1-8E49-4A45-B695-11883F51CECE}"/>
              </a:ext>
            </a:extLst>
          </p:cNvPr>
          <p:cNvSpPr>
            <a:spLocks noGrp="1"/>
          </p:cNvSpPr>
          <p:nvPr>
            <p:ph idx="1"/>
          </p:nvPr>
        </p:nvSpPr>
        <p:spPr>
          <a:xfrm>
            <a:off x="838200" y="1690688"/>
            <a:ext cx="10515600" cy="4351338"/>
          </a:xfrm>
        </p:spPr>
        <p:txBody>
          <a:bodyPr>
            <a:normAutofit lnSpcReduction="10000"/>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 and evaluate existing pathways to treatment and recovery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those who suffer from addiction including, but not limited to, special populations such as:</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individuals who are incarcerated;</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youth;</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elderly;</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pregnant women and the parents of dependent children;</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people who inject drugs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non-violent drug offenders whose crimes are primarily driven by addiction; and</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disproportionately impacted populations.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Work to understand how Nevadans are able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access treatment and recovery supports from various points on the sequential intercept model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includes a full review of Nevada’s existing law enforcement diversion, deflection and reentry programs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513586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543B-6A3F-4CEF-B29B-63D50029F565}"/>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Roles and Responsibilities of the SURG</a:t>
            </a:r>
            <a:endParaRPr lang="en-US" dirty="0"/>
          </a:p>
        </p:txBody>
      </p:sp>
      <p:sp>
        <p:nvSpPr>
          <p:cNvPr id="3" name="Content Placeholder 2">
            <a:extLst>
              <a:ext uri="{FF2B5EF4-FFF2-40B4-BE49-F238E27FC236}">
                <a16:creationId xmlns:a16="http://schemas.microsoft.com/office/drawing/2014/main" id="{3F9479B1-8E49-4A45-B695-11883F51CECE}"/>
              </a:ext>
            </a:extLst>
          </p:cNvPr>
          <p:cNvSpPr>
            <a:spLocks noGrp="1"/>
          </p:cNvSpPr>
          <p:nvPr>
            <p:ph idx="1"/>
          </p:nvPr>
        </p:nvSpPr>
        <p:spPr>
          <a:xfrm>
            <a:off x="799455" y="1479497"/>
            <a:ext cx="10515600" cy="4351338"/>
          </a:xfrm>
        </p:spPr>
        <p:txBody>
          <a:bodyPr>
            <a:normAutofit lnSpcReduction="10000"/>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Improve and expand evidence-based or evidence-informed programs, procedures and strategies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treat and support recovery from opioid use disorder and any co-occurring substance use disorder particularly in special populations such as:</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individuals who are incarcerated;</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youth;</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elderly;</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pregnant women and the parents of dependent children;</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people who inject drugs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non-violent drug offenders whose crimes are primarily driven by addiction; and</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disproportionately impacted populations.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Support systems and programs for persons who are in recovery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from opioid use disorder and any co-occurring substance use disorder.</a:t>
            </a:r>
          </a:p>
          <a:p>
            <a:endParaRPr lang="en-US" dirty="0"/>
          </a:p>
        </p:txBody>
      </p:sp>
    </p:spTree>
    <p:extLst>
      <p:ext uri="{BB962C8B-B14F-4D97-AF65-F5344CB8AC3E}">
        <p14:creationId xmlns:p14="http://schemas.microsoft.com/office/powerpoint/2010/main" val="528564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543B-6A3F-4CEF-B29B-63D50029F565}"/>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Roles and Responsibilities of the SURG</a:t>
            </a:r>
            <a:endParaRPr lang="en-US" dirty="0"/>
          </a:p>
        </p:txBody>
      </p:sp>
      <p:sp>
        <p:nvSpPr>
          <p:cNvPr id="3" name="Content Placeholder 2">
            <a:extLst>
              <a:ext uri="{FF2B5EF4-FFF2-40B4-BE49-F238E27FC236}">
                <a16:creationId xmlns:a16="http://schemas.microsoft.com/office/drawing/2014/main" id="{3F9479B1-8E49-4A45-B695-11883F51CECE}"/>
              </a:ext>
            </a:extLst>
          </p:cNvPr>
          <p:cNvSpPr>
            <a:spLocks noGrp="1"/>
          </p:cNvSpPr>
          <p:nvPr>
            <p:ph idx="1"/>
          </p:nvPr>
        </p:nvSpPr>
        <p:spPr>
          <a:xfrm>
            <a:off x="799455" y="1479496"/>
            <a:ext cx="10780768" cy="4855989"/>
          </a:xfrm>
        </p:spPr>
        <p:txBody>
          <a:bodyPr>
            <a:normAutofit fontScale="92500" lnSpcReduction="20000"/>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Develop strategies and implementation plans between local, state and federal law enforcement entities and public health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prevent and respond to overdose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Study the efficacy and expand implementation of programs available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educate youth and families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about the effects of substance abuse, and programs aimed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reducing harms associated with drug use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referring to evidence-based treatment.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Improve coordination between local, state and federal law enforcement agencies and public health entities 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enhance the communication of timely and relevant information and data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reduce duplicative data reporting and research activities.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Evaluate the current systems for sharing information between departments and agencies regarding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trafficking and distribution of licit and illicit substances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including but not limited to stimulants, heroin and opioids.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Study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the effect of substance abuse on the criminal justice system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including law enforcement and correctional facilities.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Study the sources and manufacturers of substances which are abused, as well as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methods and resources to prevent the manufacture, trafficking and sale of substances which are abused.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Study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the effectiveness of criminal and civil penalties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preventing substance abuse and the manufacture, trafficking and sale of substances which are abused.</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Evaluate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impact of substance use disorder on the economy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127599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6273-0F4A-4666-8E9E-B266CD4D85E2}"/>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Update on Nevada’s Opioid Litigation</a:t>
            </a:r>
            <a:endParaRPr lang="en-US" dirty="0"/>
          </a:p>
        </p:txBody>
      </p:sp>
      <p:sp>
        <p:nvSpPr>
          <p:cNvPr id="3" name="Content Placeholder 2">
            <a:extLst>
              <a:ext uri="{FF2B5EF4-FFF2-40B4-BE49-F238E27FC236}">
                <a16:creationId xmlns:a16="http://schemas.microsoft.com/office/drawing/2014/main" id="{AA8735C1-64D4-40AC-8C44-44FF50EC3C89}"/>
              </a:ext>
            </a:extLst>
          </p:cNvPr>
          <p:cNvSpPr>
            <a:spLocks noGrp="1"/>
          </p:cNvSpPr>
          <p:nvPr>
            <p:ph idx="1"/>
          </p:nvPr>
        </p:nvSpPr>
        <p:spPr/>
        <p:txBody>
          <a:bodyPr>
            <a:normAutofit fontScale="92500" lnSpcReduction="10000"/>
          </a:bodyPr>
          <a:lstStyle/>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Office of the Attorney General worked with Assemblywoman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Tolles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Dr. Woodard and Tina Dortch, Program Manager, Nevada Office of Minority Health and Equity, to receive stakeholder involvement in how to utilize opioid settlement funds to overcome substance use issues for Nevada.  Ultimately, the SURG will make recommendations for how to spend the funds.  </a:t>
            </a:r>
          </a:p>
          <a:p>
            <a:pPr marL="0" marR="0">
              <a:lnSpc>
                <a:spcPct val="107000"/>
              </a:lnSpc>
              <a:spcBef>
                <a:spcPts val="0"/>
              </a:spcBef>
              <a:spcAft>
                <a:spcPts val="800"/>
              </a:spcAft>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Documents available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include Declaration of Findings; Contingency Fee Contract, Second Amended Complaint, and One Nevada Agreement on Allocation of Opioid Recoveries. </a:t>
            </a:r>
          </a:p>
          <a:p>
            <a:pPr marL="342900" marR="0" lvl="0" indent="-34290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Declaration of Findings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was established by the Governor to require outside counsel as a large and complex complaint suing over 60 entities. The Bureau of Consumer Protection directed the process to publish a Request for Proposals for law firms, with responses across the state and the country. The selection committee was diverse with members across the state to review and score the law firms. </a:t>
            </a:r>
          </a:p>
          <a:p>
            <a:pPr marL="342900" marR="0" lvl="0" indent="-342900">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Second Amended Complaint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allows the Office of Attorney General to add defendants as the discovery process continues, collecting information from defendants and other stakeholders. </a:t>
            </a:r>
          </a:p>
          <a:p>
            <a:pPr marL="342900" marR="0" lvl="0" indent="-342900">
              <a:spcBef>
                <a:spcPts val="0"/>
              </a:spcBef>
              <a:spcAft>
                <a:spcPts val="400"/>
              </a:spcAft>
              <a:buFont typeface="Courier New" panose="02070309020205020404" pitchFamily="49" charset="0"/>
              <a:buChar char="o"/>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One Nevada Agreement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allows the state to fairly and equitably allocate recovery from litigation between political subdivisions. Although the state’s trial date is ahead of county trial dates, the Office of the Attorney General is approaching this as a statewide effort in concert with the counties. All 17 Nevada counties agreed to participate, even if the county does not have current litigation, as well as all cities that are in litigation. State funds go to the Fund for Resilient Nevada according to state law. The SURG will then make recommendations to support the State Plan and Needs Assessment for how to best address the opioid epidemic in different parts of the state.</a:t>
            </a:r>
          </a:p>
          <a:p>
            <a:pPr marL="0" indent="0">
              <a:buNone/>
            </a:pPr>
            <a:endParaRPr lang="en-US" dirty="0"/>
          </a:p>
        </p:txBody>
      </p:sp>
    </p:spTree>
    <p:extLst>
      <p:ext uri="{BB962C8B-B14F-4D97-AF65-F5344CB8AC3E}">
        <p14:creationId xmlns:p14="http://schemas.microsoft.com/office/powerpoint/2010/main" val="1394816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6273-0F4A-4666-8E9E-B266CD4D85E2}"/>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Update on Nevada’s Opioid Litigation</a:t>
            </a:r>
            <a:endParaRPr lang="en-US" dirty="0"/>
          </a:p>
        </p:txBody>
      </p:sp>
      <p:sp>
        <p:nvSpPr>
          <p:cNvPr id="3" name="Content Placeholder 2">
            <a:extLst>
              <a:ext uri="{FF2B5EF4-FFF2-40B4-BE49-F238E27FC236}">
                <a16:creationId xmlns:a16="http://schemas.microsoft.com/office/drawing/2014/main" id="{AA8735C1-64D4-40AC-8C44-44FF50EC3C89}"/>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Process Notes and Next Steps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Nevada’s case is unique because it includes defendants who were manufacturers, distributors and pharmacies involved in this opioid epidemic. </a:t>
            </a: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Office of the Attorney General is currently in the discovery phase and the amount of documents Nevada has turned over is extensive including documents from the Department of Health and Human Services (DHHS), the Department of Public Safety (DPS) and others at 15 million pages and over three terabytes of data.  </a:t>
            </a: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trial date of April 17, 2023 is soon in terms of litigation.</a:t>
            </a:r>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state will not receive one lump sum from the defendants, some of whom have declared bankruptcy. The process and timing of recovering damages for harm created is going to be different if a case is settled versus goes to trial. The monies that will come in will be staggered. </a:t>
            </a:r>
          </a:p>
          <a:p>
            <a:pPr marL="342900" marR="0" lvl="0" indent="-342900">
              <a:spcBef>
                <a:spcPts val="0"/>
              </a:spcBef>
              <a:spcAft>
                <a:spcPts val="40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Courts may rule that money will come in over a series of years, depending on the lawsuits with different defendants. The account (Fund for Resilient Nevada) can accept funds from various sources. For example, if a doctor is determined to have mis-prescribed drugs, the State could ask for restitution to be paid to this account. </a:t>
            </a:r>
          </a:p>
          <a:p>
            <a:pPr marL="0" indent="0">
              <a:buNone/>
            </a:pPr>
            <a:endParaRPr lang="en-US" dirty="0"/>
          </a:p>
        </p:txBody>
      </p:sp>
    </p:spTree>
    <p:extLst>
      <p:ext uri="{BB962C8B-B14F-4D97-AF65-F5344CB8AC3E}">
        <p14:creationId xmlns:p14="http://schemas.microsoft.com/office/powerpoint/2010/main" val="918668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B39-5E5D-4339-B667-BD8E161256EB}"/>
              </a:ext>
            </a:extLst>
          </p:cNvPr>
          <p:cNvSpPr>
            <a:spLocks noGrp="1"/>
          </p:cNvSpPr>
          <p:nvPr>
            <p:ph type="title"/>
          </p:nvPr>
        </p:nvSpPr>
        <p:spPr/>
        <p:txBody>
          <a:bodyPr>
            <a:normAutofit fontScale="90000"/>
          </a:bodyPr>
          <a:lstStyle/>
          <a:p>
            <a:r>
              <a:rPr lang="en-US" sz="4000" b="0" i="0" u="none" strike="noStrike" baseline="0" dirty="0">
                <a:latin typeface="Times New Roman" panose="02020603050405020304" pitchFamily="18" charset="0"/>
              </a:rPr>
              <a:t>Recommendations for the Establishment, Maintenance, Expansion or Improvement of Programs to Address Substance Misuse and Substance Use Disorders </a:t>
            </a:r>
            <a:br>
              <a:rPr lang="en-US" sz="4400" b="0" i="0" u="none" strike="noStrike" baseline="0" dirty="0">
                <a:solidFill>
                  <a:srgbClr val="2E5395"/>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FFCCD4D-DB98-477E-9723-B94E38370E98}"/>
              </a:ext>
            </a:extLst>
          </p:cNvPr>
          <p:cNvSpPr>
            <a:spLocks noGrp="1"/>
          </p:cNvSpPr>
          <p:nvPr>
            <p:ph idx="1"/>
          </p:nvPr>
        </p:nvSpPr>
        <p:spPr/>
        <p:txBody>
          <a:bodyPr>
            <a:normAutofit fontScale="92500" lnSpcReduction="20000"/>
          </a:bodyPr>
          <a:lstStyle/>
          <a:p>
            <a:pPr marL="0" indent="0">
              <a:buNone/>
            </a:pPr>
            <a:r>
              <a:rPr lang="en-US" sz="1800" b="0" i="0" u="none" strike="noStrike" baseline="0" dirty="0">
                <a:solidFill>
                  <a:srgbClr val="000000"/>
                </a:solidFill>
                <a:latin typeface="Times New Roman" panose="02020603050405020304" pitchFamily="18" charset="0"/>
              </a:rPr>
              <a:t>November 16th, 2021 marked the inaugural meeting of the SURG, and the agenda focused on setting up structural aspects of the process. For this reason, this report is limited in its discussion of recommendations for establishment, maintenance, expansion, or improvement of programs. </a:t>
            </a:r>
          </a:p>
          <a:p>
            <a:pPr marL="0" indent="0">
              <a:buNone/>
            </a:pPr>
            <a:r>
              <a:rPr lang="en-US" sz="1800" b="0" i="0" u="none" strike="noStrike" baseline="0" dirty="0">
                <a:solidFill>
                  <a:srgbClr val="000000"/>
                </a:solidFill>
                <a:latin typeface="Times New Roman" panose="02020603050405020304" pitchFamily="18" charset="0"/>
              </a:rPr>
              <a:t>More robust recommendations will be developed in future meetings. </a:t>
            </a:r>
          </a:p>
          <a:p>
            <a:pPr marL="0" indent="0">
              <a:buNone/>
            </a:pPr>
            <a:r>
              <a:rPr lang="en-US" sz="1800" b="0" i="0" u="none" strike="noStrike" baseline="0" dirty="0">
                <a:solidFill>
                  <a:srgbClr val="000000"/>
                </a:solidFill>
                <a:latin typeface="Times New Roman" panose="02020603050405020304" pitchFamily="18" charset="0"/>
              </a:rPr>
              <a:t>Decisions of the SURG included motions to nominate Attorney General Aaron Ford as Chair, which received unanimous support. Assemblywoman </a:t>
            </a:r>
            <a:r>
              <a:rPr lang="en-US" sz="1800" b="0" i="0" u="none" strike="noStrike" baseline="0" dirty="0" err="1">
                <a:solidFill>
                  <a:srgbClr val="000000"/>
                </a:solidFill>
                <a:latin typeface="Times New Roman" panose="02020603050405020304" pitchFamily="18" charset="0"/>
              </a:rPr>
              <a:t>Tolles</a:t>
            </a:r>
            <a:r>
              <a:rPr lang="en-US" sz="1800" b="0" i="0" u="none" strike="noStrike" baseline="0" dirty="0">
                <a:solidFill>
                  <a:srgbClr val="000000"/>
                </a:solidFill>
                <a:latin typeface="Times New Roman" panose="02020603050405020304" pitchFamily="18" charset="0"/>
              </a:rPr>
              <a:t> was nominated and unanimously approved as Vice Chair. </a:t>
            </a:r>
          </a:p>
          <a:p>
            <a:pPr marL="0" indent="0">
              <a:buNone/>
            </a:pPr>
            <a:r>
              <a:rPr lang="en-US" sz="1800" b="0" i="0" u="none" strike="noStrike" baseline="0" dirty="0">
                <a:solidFill>
                  <a:srgbClr val="000000"/>
                </a:solidFill>
                <a:latin typeface="Times New Roman" panose="02020603050405020304" pitchFamily="18" charset="0"/>
              </a:rPr>
              <a:t>The draft bylaws were approved, with one change: from Article 3, Section 1. Lisa Lee requested a change from the term “Intravenous drug users,” to people first language, such as “people who inject drugs.” The motion to approve the amended bylaws also passed unanimously. </a:t>
            </a:r>
          </a:p>
          <a:p>
            <a:pPr marL="0" indent="0">
              <a:buNone/>
            </a:pPr>
            <a:r>
              <a:rPr lang="en-US" sz="1800" b="0" i="0" u="none" strike="noStrike" baseline="0" dirty="0">
                <a:solidFill>
                  <a:srgbClr val="000000"/>
                </a:solidFill>
                <a:latin typeface="Times New Roman" panose="02020603050405020304" pitchFamily="18" charset="0"/>
              </a:rPr>
              <a:t>The SURG also discussed how to frame upcoming discussions. Dr. Woodard put forward a potential set of topics: </a:t>
            </a:r>
          </a:p>
          <a:p>
            <a:r>
              <a:rPr lang="en-US" sz="1800" b="0" i="0" u="none" strike="noStrike" baseline="0" dirty="0">
                <a:solidFill>
                  <a:srgbClr val="000000"/>
                </a:solidFill>
                <a:latin typeface="Times New Roman" panose="02020603050405020304" pitchFamily="18" charset="0"/>
              </a:rPr>
              <a:t> Substance Use Prevention </a:t>
            </a:r>
          </a:p>
          <a:p>
            <a:r>
              <a:rPr lang="en-US" sz="1800" b="0" i="0" u="none" strike="noStrike" baseline="0" dirty="0">
                <a:solidFill>
                  <a:srgbClr val="000000"/>
                </a:solidFill>
                <a:latin typeface="Times New Roman" panose="02020603050405020304" pitchFamily="18" charset="0"/>
              </a:rPr>
              <a:t> Reducing Harms </a:t>
            </a:r>
          </a:p>
          <a:p>
            <a:r>
              <a:rPr lang="en-US" sz="1800" b="0" i="0" u="none" strike="noStrike" baseline="0" dirty="0">
                <a:solidFill>
                  <a:srgbClr val="000000"/>
                </a:solidFill>
                <a:latin typeface="Times New Roman" panose="02020603050405020304" pitchFamily="18" charset="0"/>
              </a:rPr>
              <a:t> Early Intervention and Treatment </a:t>
            </a:r>
          </a:p>
          <a:p>
            <a:r>
              <a:rPr lang="en-US" sz="1800" b="0" i="0" u="none" strike="noStrike" baseline="0" dirty="0">
                <a:solidFill>
                  <a:srgbClr val="000000"/>
                </a:solidFill>
                <a:latin typeface="Times New Roman" panose="02020603050405020304" pitchFamily="18" charset="0"/>
              </a:rPr>
              <a:t> Recovery Supports </a:t>
            </a:r>
          </a:p>
          <a:p>
            <a:r>
              <a:rPr lang="en-US" sz="1800" b="0" i="0" u="none" strike="noStrike" baseline="0" dirty="0">
                <a:solidFill>
                  <a:srgbClr val="000000"/>
                </a:solidFill>
                <a:latin typeface="Times New Roman" panose="02020603050405020304" pitchFamily="18" charset="0"/>
              </a:rPr>
              <a:t> Criminal Justice </a:t>
            </a:r>
          </a:p>
          <a:p>
            <a:r>
              <a:rPr lang="en-US" sz="1800" b="0" i="0" u="none" strike="noStrike" baseline="0" dirty="0">
                <a:solidFill>
                  <a:srgbClr val="000000"/>
                </a:solidFill>
                <a:latin typeface="Times New Roman" panose="02020603050405020304" pitchFamily="18" charset="0"/>
              </a:rPr>
              <a:t> Data and Information Sharing </a:t>
            </a:r>
          </a:p>
          <a:p>
            <a:pPr marL="0" indent="0">
              <a:buNone/>
            </a:pPr>
            <a:endParaRPr lang="en-US" sz="1800" b="0" i="0" u="none" strike="noStrike" baseline="0" dirty="0">
              <a:solidFill>
                <a:srgbClr val="000000"/>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2573678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B39-5E5D-4339-B667-BD8E161256EB}"/>
              </a:ext>
            </a:extLst>
          </p:cNvPr>
          <p:cNvSpPr>
            <a:spLocks noGrp="1"/>
          </p:cNvSpPr>
          <p:nvPr>
            <p:ph type="title"/>
          </p:nvPr>
        </p:nvSpPr>
        <p:spPr>
          <a:xfrm>
            <a:off x="838200" y="500062"/>
            <a:ext cx="10515600" cy="1325563"/>
          </a:xfrm>
        </p:spPr>
        <p:txBody>
          <a:bodyPr>
            <a:normAutofit fontScale="90000"/>
          </a:bodyPr>
          <a:lstStyle/>
          <a:p>
            <a:r>
              <a:rPr lang="en-US" sz="4000" b="0" i="0" u="none" strike="noStrike" baseline="0" dirty="0">
                <a:latin typeface="Times New Roman" panose="02020603050405020304" pitchFamily="18" charset="0"/>
              </a:rPr>
              <a:t>Recommendations for the Establishment, Maintenance, Expansion or Improvement of Programs to Address Substance Misuse and Substance Use Disorders </a:t>
            </a:r>
            <a:br>
              <a:rPr lang="en-US" sz="4400" b="0" i="0" u="none" strike="noStrike" baseline="0" dirty="0">
                <a:solidFill>
                  <a:srgbClr val="2E5395"/>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FFCCD4D-DB98-477E-9723-B94E38370E98}"/>
              </a:ext>
            </a:extLst>
          </p:cNvPr>
          <p:cNvSpPr>
            <a:spLocks noGrp="1"/>
          </p:cNvSpPr>
          <p:nvPr>
            <p:ph idx="1"/>
          </p:nvPr>
        </p:nvSpPr>
        <p:spPr/>
        <p:txBody>
          <a:bodyPr>
            <a:normAutofit fontScale="92500" lnSpcReduction="20000"/>
          </a:bodyPr>
          <a:lstStyle/>
          <a:p>
            <a:pPr marL="0" indent="0">
              <a:buNone/>
            </a:pPr>
            <a:r>
              <a:rPr lang="en-US" sz="1800" b="0" i="0" u="none" strike="noStrike" baseline="0" dirty="0">
                <a:solidFill>
                  <a:srgbClr val="000000"/>
                </a:solidFill>
                <a:latin typeface="Times New Roman" panose="02020603050405020304" pitchFamily="18" charset="0"/>
              </a:rPr>
              <a:t>Members of the SURG discussed and provided input on this framework. More detail can be found in the minutes of the meeting. Suggestions for the process are summarized below: </a:t>
            </a:r>
          </a:p>
          <a:p>
            <a:pPr marL="0" indent="0">
              <a:buNone/>
            </a:pPr>
            <a:r>
              <a:rPr lang="en-US" sz="1800" b="1" i="0" u="none" strike="noStrike" baseline="0" dirty="0">
                <a:solidFill>
                  <a:srgbClr val="000000"/>
                </a:solidFill>
                <a:latin typeface="Times New Roman" panose="02020603050405020304" pitchFamily="18" charset="0"/>
              </a:rPr>
              <a:t>Meeting Considerations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Organizing Topics. </a:t>
            </a:r>
            <a:r>
              <a:rPr lang="en-US" sz="1800" b="0" i="0" u="none" strike="noStrike" baseline="0" dirty="0">
                <a:solidFill>
                  <a:srgbClr val="000000"/>
                </a:solidFill>
                <a:latin typeface="Times New Roman" panose="02020603050405020304" pitchFamily="18" charset="0"/>
              </a:rPr>
              <a:t>It was suggested to group the six topics two at a time for meetings throughout the rest of 2022. </a:t>
            </a:r>
          </a:p>
          <a:p>
            <a:r>
              <a:rPr lang="en-US" sz="1800" b="1" i="0" u="none" strike="noStrike" baseline="0" dirty="0">
                <a:solidFill>
                  <a:srgbClr val="000000"/>
                </a:solidFill>
                <a:latin typeface="Times New Roman" panose="02020603050405020304" pitchFamily="18" charset="0"/>
              </a:rPr>
              <a:t>Timing Considerations. </a:t>
            </a:r>
            <a:r>
              <a:rPr lang="en-US" sz="1800" b="0" i="0" u="none" strike="noStrike" baseline="0" dirty="0">
                <a:solidFill>
                  <a:srgbClr val="000000"/>
                </a:solidFill>
                <a:latin typeface="Times New Roman" panose="02020603050405020304" pitchFamily="18" charset="0"/>
              </a:rPr>
              <a:t>Bill draft requests (BDRs) will be due well before the January 2023 deadline, but discussions can help inform that process. </a:t>
            </a:r>
          </a:p>
          <a:p>
            <a:r>
              <a:rPr lang="en-US" sz="1800" b="1" i="0" u="none" strike="noStrike" baseline="0" dirty="0">
                <a:solidFill>
                  <a:srgbClr val="000000"/>
                </a:solidFill>
                <a:latin typeface="Times New Roman" panose="02020603050405020304" pitchFamily="18" charset="0"/>
              </a:rPr>
              <a:t>Meeting Length</a:t>
            </a:r>
            <a:r>
              <a:rPr lang="en-US" sz="1800" b="0" i="0" u="none" strike="noStrike" baseline="0" dirty="0">
                <a:solidFill>
                  <a:srgbClr val="000000"/>
                </a:solidFill>
                <a:latin typeface="Times New Roman" panose="02020603050405020304" pitchFamily="18" charset="0"/>
              </a:rPr>
              <a:t>. Two to three hours was suggested as a minimum amount of time for a single topic. Longer meetings were also suggested, with a proposal for four-hour meetings, starting at 9 a.m., including a lunch break, and covering two hours per topic. </a:t>
            </a:r>
          </a:p>
          <a:p>
            <a:r>
              <a:rPr lang="en-US" sz="1800" b="1" i="0" u="none" strike="noStrike" baseline="0" dirty="0">
                <a:solidFill>
                  <a:srgbClr val="000000"/>
                </a:solidFill>
                <a:latin typeface="Times New Roman" panose="02020603050405020304" pitchFamily="18" charset="0"/>
              </a:rPr>
              <a:t>Subcommittees</a:t>
            </a:r>
            <a:r>
              <a:rPr lang="en-US" sz="1800" b="0" i="0" u="none" strike="noStrike" baseline="0" dirty="0">
                <a:solidFill>
                  <a:srgbClr val="000000"/>
                </a:solidFill>
                <a:latin typeface="Times New Roman" panose="02020603050405020304" pitchFamily="18" charset="0"/>
              </a:rPr>
              <a:t>. Subcommittees were suggested as a possibility to support a deeper analysis of information by topic. Subcommittees will be considered as a potential strategy to study the issues. </a:t>
            </a:r>
          </a:p>
          <a:p>
            <a:r>
              <a:rPr lang="en-US" sz="1800" b="1" i="0" u="none" strike="noStrike" baseline="0" dirty="0">
                <a:solidFill>
                  <a:srgbClr val="000000"/>
                </a:solidFill>
                <a:latin typeface="Times New Roman" panose="02020603050405020304" pitchFamily="18" charset="0"/>
              </a:rPr>
              <a:t>Data</a:t>
            </a:r>
            <a:r>
              <a:rPr lang="en-US" sz="1800" b="0" i="0" u="none" strike="noStrike" baseline="0" dirty="0">
                <a:solidFill>
                  <a:srgbClr val="000000"/>
                </a:solidFill>
                <a:latin typeface="Times New Roman" panose="02020603050405020304" pitchFamily="18" charset="0"/>
              </a:rPr>
              <a:t>. Data will be important in future presentations. </a:t>
            </a:r>
          </a:p>
          <a:p>
            <a:r>
              <a:rPr lang="en-US" sz="1800" b="1" i="0" u="none" strike="noStrike" baseline="0" dirty="0">
                <a:solidFill>
                  <a:srgbClr val="000000"/>
                </a:solidFill>
                <a:latin typeface="Times New Roman" panose="02020603050405020304" pitchFamily="18" charset="0"/>
              </a:rPr>
              <a:t>Subject Matter Experts (SME) </a:t>
            </a:r>
            <a:r>
              <a:rPr lang="en-US" sz="1800" b="0" i="0" u="none" strike="noStrike" baseline="0" dirty="0">
                <a:solidFill>
                  <a:srgbClr val="000000"/>
                </a:solidFill>
                <a:latin typeface="Times New Roman" panose="02020603050405020304" pitchFamily="18" charset="0"/>
              </a:rPr>
              <a:t>will present on topic areas.</a:t>
            </a:r>
          </a:p>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Regional Information.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Information by region, including what has been successful, was suggested as a way to identify what to continue or what might be new or innovative. </a:t>
            </a:r>
          </a:p>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Prioritization.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Members were asked to keep in mind the number of meetings that would be required. It is unlikely the group will be able to accomplish everything ahead of the 2023 legislative session, prioritization will be critical.</a:t>
            </a:r>
            <a:r>
              <a:rPr lang="en-US" sz="1800" b="0" i="0" u="none" strike="noStrike" baseline="0" dirty="0">
                <a:solidFill>
                  <a:srgbClr val="000000"/>
                </a:solidFill>
                <a:latin typeface="Times New Roman" panose="02020603050405020304" pitchFamily="18" charset="0"/>
              </a:rPr>
              <a:t> </a:t>
            </a:r>
          </a:p>
          <a:p>
            <a:endParaRPr lang="en-US" dirty="0"/>
          </a:p>
        </p:txBody>
      </p:sp>
    </p:spTree>
    <p:extLst>
      <p:ext uri="{BB962C8B-B14F-4D97-AF65-F5344CB8AC3E}">
        <p14:creationId xmlns:p14="http://schemas.microsoft.com/office/powerpoint/2010/main" val="3570520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A00F-4F81-4B95-A099-0810558FBBB1}"/>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Discussion on Specific Topics  </a:t>
            </a:r>
            <a:endParaRPr lang="en-US" dirty="0"/>
          </a:p>
        </p:txBody>
      </p:sp>
      <p:sp>
        <p:nvSpPr>
          <p:cNvPr id="3" name="Content Placeholder 2">
            <a:extLst>
              <a:ext uri="{FF2B5EF4-FFF2-40B4-BE49-F238E27FC236}">
                <a16:creationId xmlns:a16="http://schemas.microsoft.com/office/drawing/2014/main" id="{880E62F0-A357-4F98-9B58-DC6FA65E08B6}"/>
              </a:ext>
            </a:extLst>
          </p:cNvPr>
          <p:cNvSpPr>
            <a:spLocks noGrp="1"/>
          </p:cNvSpPr>
          <p:nvPr>
            <p:ph idx="1"/>
          </p:nvPr>
        </p:nvSpPr>
        <p:spPr>
          <a:xfrm>
            <a:off x="838200" y="1495698"/>
            <a:ext cx="11120846" cy="5159828"/>
          </a:xfrm>
        </p:spPr>
        <p:txBody>
          <a:bodyPr>
            <a:normAutofit fontScale="77500" lnSpcReduction="20000"/>
          </a:bodyPr>
          <a:lstStyle/>
          <a:p>
            <a:pPr marL="0" marR="0" indent="0">
              <a:lnSpc>
                <a:spcPct val="107000"/>
              </a:lnSpc>
              <a:spcBef>
                <a:spcPts val="0"/>
              </a:spcBef>
              <a:spcAft>
                <a:spcPts val="800"/>
              </a:spcAft>
              <a:buNone/>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Suggestions made by members include</a:t>
            </a:r>
          </a:p>
          <a:p>
            <a:pPr marL="0" marR="0" indent="0">
              <a:lnSpc>
                <a:spcPct val="107000"/>
              </a:lnSpc>
              <a:spcBef>
                <a:spcPts val="0"/>
              </a:spcBef>
              <a:spcAft>
                <a:spcPts val="800"/>
              </a:spcAft>
              <a:buNone/>
            </a:pP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Criminal Justice: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Committee members discussed several models to better examine this category, including the sequential intercept model of pre-justice system versus re-entry programs and strategies within the community, as well as dividing criminal justice areas into three categories: pre-incarceration, incarceration treatment, and then re-entry programs.</a:t>
            </a:r>
          </a:p>
          <a:p>
            <a:pPr marL="342900" marR="0" lvl="0" indent="-342900">
              <a:spcBef>
                <a:spcPts val="0"/>
              </a:spcBef>
              <a:spcAft>
                <a:spcPts val="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Prevention: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Children and youth should have considerable attention; prevention and early intervention for children was discussed as needing more time. Jessica Johnson referenced the </a:t>
            </a:r>
            <a:r>
              <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Institute of Medicine’s Continuum of Care</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for substance abuse, suggesting the SURG discuss universal prevention efforts and some selected secondary prevention efforts.  Reducing harm is kind of a tertiary prevention effort, before getting to a diagnosis, which would then qualify as treatment. One strategy might be to explore health promotion and prevention, so reducing harm could be grouped in that way in one presentation. Early intervention and treatment, and recovery support could be a second grouping. Under the criminal justice topic, there are opportunities for information and data sharing. There may be some overlap from a public health perspective and there may be important recommendations from SME. </a:t>
            </a:r>
          </a:p>
          <a:p>
            <a:pPr marL="342900" marR="0" lvl="0" indent="-342900">
              <a:spcBef>
                <a:spcPts val="0"/>
              </a:spcBef>
              <a:spcAft>
                <a:spcPts val="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Social Determinants of Health: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Social determinants of health (SDOH) that impact peoples’ experiences and cycles of isolation and poverty that impact substance use should be included. SDOH in rural Nevada was also noted as an important need for capacity.</a:t>
            </a:r>
          </a:p>
          <a:p>
            <a:pPr marL="342900" marR="0" lvl="0" indent="-342900">
              <a:spcBef>
                <a:spcPts val="0"/>
              </a:spcBef>
              <a:spcAft>
                <a:spcPts val="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Child Welfare System and Substance Use:</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This category should be viewed separately from the criminal justice system. For opioid use in particular, recently published research shows a correlation between overdose rates increasing where child welfare rates increase in communities. There are efforts across the state to incorporate </a:t>
            </a:r>
            <a:r>
              <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CARA Plans of Care</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as well as the </a:t>
            </a:r>
            <a:r>
              <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Families First Prevention Services Act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spcBef>
                <a:spcPts val="0"/>
              </a:spcBef>
              <a:spcAft>
                <a:spcPts val="40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Overdose Prevention: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This topic would deserve its own place on the agenda. </a:t>
            </a:r>
          </a:p>
          <a:p>
            <a:endParaRPr lang="en-US" dirty="0"/>
          </a:p>
        </p:txBody>
      </p:sp>
    </p:spTree>
    <p:extLst>
      <p:ext uri="{BB962C8B-B14F-4D97-AF65-F5344CB8AC3E}">
        <p14:creationId xmlns:p14="http://schemas.microsoft.com/office/powerpoint/2010/main" val="949782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A00F-4F81-4B95-A099-0810558FBBB1}"/>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Discussion on Specific Topics  </a:t>
            </a:r>
            <a:endParaRPr lang="en-US" dirty="0"/>
          </a:p>
        </p:txBody>
      </p:sp>
      <p:sp>
        <p:nvSpPr>
          <p:cNvPr id="3" name="Content Placeholder 2">
            <a:extLst>
              <a:ext uri="{FF2B5EF4-FFF2-40B4-BE49-F238E27FC236}">
                <a16:creationId xmlns:a16="http://schemas.microsoft.com/office/drawing/2014/main" id="{880E62F0-A357-4F98-9B58-DC6FA65E08B6}"/>
              </a:ext>
            </a:extLst>
          </p:cNvPr>
          <p:cNvSpPr>
            <a:spLocks noGrp="1"/>
          </p:cNvSpPr>
          <p:nvPr>
            <p:ph idx="1"/>
          </p:nvPr>
        </p:nvSpPr>
        <p:spPr>
          <a:xfrm>
            <a:off x="838200" y="1825624"/>
            <a:ext cx="11120846" cy="4829901"/>
          </a:xfrm>
        </p:spPr>
        <p:txBody>
          <a:bodyPr>
            <a:normAutofit/>
          </a:bodyPr>
          <a:lstStyle/>
          <a:p>
            <a:pPr marL="0" marR="0" indent="0">
              <a:lnSpc>
                <a:spcPct val="107000"/>
              </a:lnSpc>
              <a:spcBef>
                <a:spcPts val="0"/>
              </a:spcBef>
              <a:spcAft>
                <a:spcPts val="800"/>
              </a:spcAft>
              <a:buNone/>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Next Steps</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Suggesting Topics and Subtopics</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Members were advised to keep their Bylaws available and to attach agenda suggestions to items A-Q from the bylaws and legislation, to determine where it fits in their scope.</a:t>
            </a:r>
          </a:p>
          <a:p>
            <a:pPr marL="342900" marR="0" lvl="0" indent="-342900">
              <a:spcBef>
                <a:spcPts val="0"/>
              </a:spcBef>
              <a:spcAft>
                <a:spcPts val="400"/>
              </a:spcAft>
              <a:buFont typeface="Symbol" panose="05050102010706020507" pitchFamily="18" charset="2"/>
              <a:buChar char=""/>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Needs Assessment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State contracted vendors will bring forward initial findings for the Needs Assessment to the January meeting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153883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B89D-A622-4AD5-B8BD-57D0264EC6E1}"/>
              </a:ext>
            </a:extLst>
          </p:cNvPr>
          <p:cNvSpPr>
            <a:spLocks noGrp="1"/>
          </p:cNvSpPr>
          <p:nvPr>
            <p:ph type="title"/>
          </p:nvPr>
        </p:nvSpPr>
        <p:spPr/>
        <p:txBody>
          <a:bodyPr/>
          <a:lstStyle/>
          <a:p>
            <a:r>
              <a:rPr lang="en-US" dirty="0"/>
              <a:t>Appendices</a:t>
            </a:r>
          </a:p>
        </p:txBody>
      </p:sp>
      <p:sp>
        <p:nvSpPr>
          <p:cNvPr id="3" name="Content Placeholder 2">
            <a:extLst>
              <a:ext uri="{FF2B5EF4-FFF2-40B4-BE49-F238E27FC236}">
                <a16:creationId xmlns:a16="http://schemas.microsoft.com/office/drawing/2014/main" id="{97A4D942-5A28-4526-AA24-A439F26E7F74}"/>
              </a:ext>
            </a:extLst>
          </p:cNvPr>
          <p:cNvSpPr>
            <a:spLocks noGrp="1"/>
          </p:cNvSpPr>
          <p:nvPr>
            <p:ph idx="1"/>
          </p:nvPr>
        </p:nvSpPr>
        <p:spPr/>
        <p:txBody>
          <a:bodyPr/>
          <a:lstStyle/>
          <a:p>
            <a:r>
              <a:rPr lang="en-US" sz="1800" b="1" dirty="0">
                <a:effectLst/>
                <a:latin typeface="Times New Roman" panose="02020603050405020304" pitchFamily="18" charset="0"/>
                <a:ea typeface="Times New Roman" panose="02020603050405020304" pitchFamily="18" charset="0"/>
              </a:rPr>
              <a:t>Bylaws </a:t>
            </a:r>
          </a:p>
          <a:p>
            <a:r>
              <a:rPr lang="en-US" sz="1800" b="1" dirty="0">
                <a:effectLst/>
                <a:latin typeface="Times New Roman" panose="02020603050405020304" pitchFamily="18" charset="0"/>
                <a:ea typeface="Times New Roman" panose="02020603050405020304" pitchFamily="18" charset="0"/>
              </a:rPr>
              <a:t>SURG Members by Appointments </a:t>
            </a:r>
          </a:p>
          <a:p>
            <a:r>
              <a:rPr lang="en-US" sz="1800" b="1" dirty="0">
                <a:latin typeface="Times New Roman" panose="02020603050405020304" pitchFamily="18" charset="0"/>
                <a:ea typeface="Times New Roman" panose="02020603050405020304" pitchFamily="18" charset="0"/>
              </a:rPr>
              <a:t>SURG Member Biographical Information </a:t>
            </a:r>
            <a:endParaRPr lang="en-US" sz="1800" b="1" dirty="0">
              <a:effectLst/>
              <a:latin typeface="Times New Roman" panose="02020603050405020304" pitchFamily="18" charset="0"/>
              <a:ea typeface="Times New Roman" panose="02020603050405020304" pitchFamily="18" charset="0"/>
            </a:endParaRPr>
          </a:p>
          <a:p>
            <a:endParaRPr lang="en-US" sz="1800" b="1" dirty="0">
              <a:solidFill>
                <a:srgbClr val="2F549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937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97B19-D570-4764-B73E-47B51B6E7979}"/>
              </a:ext>
            </a:extLst>
          </p:cNvPr>
          <p:cNvSpPr>
            <a:spLocks noGrp="1"/>
          </p:cNvSpPr>
          <p:nvPr>
            <p:ph type="title"/>
          </p:nvPr>
        </p:nvSpPr>
        <p:spPr>
          <a:xfrm>
            <a:off x="889977" y="1736726"/>
            <a:ext cx="10515600" cy="2852737"/>
          </a:xfrm>
        </p:spPr>
        <p:txBody>
          <a:bodyPr/>
          <a:lstStyle/>
          <a:p>
            <a:r>
              <a:rPr lang="en-US">
                <a:latin typeface="Times New Roman" panose="02020603050405020304" pitchFamily="18" charset="0"/>
                <a:cs typeface="Times New Roman" panose="02020603050405020304" pitchFamily="18" charset="0"/>
              </a:rPr>
              <a:t>3.	Review and Approve Minutes for November 16, 2021 SURG Meeting</a:t>
            </a:r>
          </a:p>
        </p:txBody>
      </p:sp>
      <p:sp>
        <p:nvSpPr>
          <p:cNvPr id="3" name="Content Placeholder 2">
            <a:extLst>
              <a:ext uri="{FF2B5EF4-FFF2-40B4-BE49-F238E27FC236}">
                <a16:creationId xmlns:a16="http://schemas.microsoft.com/office/drawing/2014/main" id="{E722F694-8920-4321-87E8-B7CBD3F60262}"/>
              </a:ext>
            </a:extLst>
          </p:cNvPr>
          <p:cNvSpPr>
            <a:spLocks noGrp="1"/>
          </p:cNvSpPr>
          <p:nvPr>
            <p:ph type="body" idx="1"/>
          </p:nvPr>
        </p:nvSpPr>
        <p:spPr/>
        <p:txBody>
          <a:bodyPr/>
          <a:lstStyle/>
          <a:p>
            <a:r>
              <a:rPr lang="en-US"/>
              <a:t>(For Possible Action.)</a:t>
            </a:r>
          </a:p>
        </p:txBody>
      </p:sp>
    </p:spTree>
    <p:extLst>
      <p:ext uri="{BB962C8B-B14F-4D97-AF65-F5344CB8AC3E}">
        <p14:creationId xmlns:p14="http://schemas.microsoft.com/office/powerpoint/2010/main" val="2895017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F913-D9AF-42AB-9059-153CBFE1CC21}"/>
              </a:ext>
            </a:extLst>
          </p:cNvPr>
          <p:cNvSpPr>
            <a:spLocks noGrp="1"/>
          </p:cNvSpPr>
          <p:nvPr>
            <p:ph type="ctrTitle"/>
          </p:nvPr>
        </p:nvSpPr>
        <p:spPr/>
        <p:txBody>
          <a:bodyPr/>
          <a:lstStyle/>
          <a:p>
            <a:r>
              <a:rPr lang="en-US" dirty="0"/>
              <a:t>Questions or Comments</a:t>
            </a:r>
          </a:p>
        </p:txBody>
      </p:sp>
    </p:spTree>
    <p:extLst>
      <p:ext uri="{BB962C8B-B14F-4D97-AF65-F5344CB8AC3E}">
        <p14:creationId xmlns:p14="http://schemas.microsoft.com/office/powerpoint/2010/main" val="216852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F913-D9AF-42AB-9059-153CBFE1CC21}"/>
              </a:ext>
            </a:extLst>
          </p:cNvPr>
          <p:cNvSpPr>
            <a:spLocks noGrp="1"/>
          </p:cNvSpPr>
          <p:nvPr>
            <p:ph type="ctrTitle"/>
          </p:nvPr>
        </p:nvSpPr>
        <p:spPr/>
        <p:txBody>
          <a:bodyPr/>
          <a:lstStyle/>
          <a:p>
            <a:r>
              <a:rPr lang="en-US" dirty="0"/>
              <a:t>Action</a:t>
            </a:r>
          </a:p>
        </p:txBody>
      </p:sp>
    </p:spTree>
    <p:extLst>
      <p:ext uri="{BB962C8B-B14F-4D97-AF65-F5344CB8AC3E}">
        <p14:creationId xmlns:p14="http://schemas.microsoft.com/office/powerpoint/2010/main" val="1400525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a:xfrm>
            <a:off x="831850" y="1709738"/>
            <a:ext cx="10515600" cy="3640475"/>
          </a:xfrm>
        </p:spPr>
        <p:txBody>
          <a:bodyPr>
            <a:normAutofit fontScale="90000"/>
          </a:bodyPr>
          <a:lstStyle/>
          <a:p>
            <a:r>
              <a:rPr lang="en-US">
                <a:latin typeface="Times New Roman" panose="02020603050405020304" pitchFamily="18" charset="0"/>
                <a:cs typeface="Times New Roman" panose="02020603050405020304" pitchFamily="18" charset="0"/>
              </a:rPr>
              <a:t>7.	Establish Priorities and Process for the Upcoming Year to Accomplish the Business of the Working Group</a:t>
            </a:r>
            <a:br>
              <a:rPr lang="en-US"/>
            </a:br>
            <a:endParaRPr lang="en-US"/>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p:txBody>
          <a:bodyPr>
            <a:normAutofit/>
          </a:bodyPr>
          <a:lstStyle/>
          <a:p>
            <a:r>
              <a:rPr lang="en-US"/>
              <a:t>(For Possible Action.)</a:t>
            </a:r>
          </a:p>
          <a:p>
            <a:endParaRPr lang="en-US"/>
          </a:p>
        </p:txBody>
      </p:sp>
    </p:spTree>
    <p:extLst>
      <p:ext uri="{BB962C8B-B14F-4D97-AF65-F5344CB8AC3E}">
        <p14:creationId xmlns:p14="http://schemas.microsoft.com/office/powerpoint/2010/main" val="4147034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p:txBody>
          <a:bodyPr>
            <a:normAutofit fontScale="90000"/>
          </a:bodyPr>
          <a:lstStyle/>
          <a:p>
            <a:r>
              <a:rPr lang="en-US">
                <a:latin typeface="Times New Roman" panose="02020603050405020304" pitchFamily="18" charset="0"/>
                <a:cs typeface="Times New Roman" panose="02020603050405020304" pitchFamily="18" charset="0"/>
              </a:rPr>
              <a:t>8.	Review and Consider Items for March 9, 2022 SURG Meeting</a:t>
            </a:r>
            <a:br>
              <a:rPr lang="en-US"/>
            </a:br>
            <a:endParaRPr lang="en-US"/>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03923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a:xfrm>
            <a:off x="606072" y="2377935"/>
            <a:ext cx="10515600" cy="2852737"/>
          </a:xfrm>
        </p:spPr>
        <p:txBody>
          <a:bodyPr>
            <a:normAutofit/>
          </a:bodyPr>
          <a:lstStyle/>
          <a:p>
            <a:r>
              <a:rPr lang="en-US">
                <a:latin typeface="Times New Roman" panose="02020603050405020304" pitchFamily="18" charset="0"/>
                <a:cs typeface="Times New Roman" panose="02020603050405020304" pitchFamily="18" charset="0"/>
              </a:rPr>
              <a:t>9. Public Comment. </a:t>
            </a:r>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a:xfrm>
            <a:off x="720373" y="5230672"/>
            <a:ext cx="10515600" cy="1500187"/>
          </a:xfrm>
        </p:spPr>
        <p:txBody>
          <a:bodyPr>
            <a:normAutofit/>
          </a:bodyPr>
          <a:lstStyle/>
          <a:p>
            <a:r>
              <a:rPr lang="en-US"/>
              <a:t>(Discussion only.)</a:t>
            </a:r>
          </a:p>
        </p:txBody>
      </p:sp>
    </p:spTree>
    <p:extLst>
      <p:ext uri="{BB962C8B-B14F-4D97-AF65-F5344CB8AC3E}">
        <p14:creationId xmlns:p14="http://schemas.microsoft.com/office/powerpoint/2010/main" val="477847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3327B-605B-42DB-819C-257B3D9FDB71}"/>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Public Comment</a:t>
            </a:r>
          </a:p>
        </p:txBody>
      </p:sp>
      <p:sp>
        <p:nvSpPr>
          <p:cNvPr id="3" name="Content Placeholder 2">
            <a:extLst>
              <a:ext uri="{FF2B5EF4-FFF2-40B4-BE49-F238E27FC236}">
                <a16:creationId xmlns:a16="http://schemas.microsoft.com/office/drawing/2014/main" id="{D48D7C02-9B01-4C18-8E72-05AEB27C0ABC}"/>
              </a:ext>
            </a:extLst>
          </p:cNvPr>
          <p:cNvSpPr>
            <a:spLocks noGrp="1"/>
          </p:cNvSpPr>
          <p:nvPr>
            <p:ph idx="1"/>
          </p:nvPr>
        </p:nvSpPr>
        <p:spPr>
          <a:xfrm>
            <a:off x="6096000" y="649480"/>
            <a:ext cx="5269605" cy="5546047"/>
          </a:xfrm>
        </p:spPr>
        <p:txBody>
          <a:bodyPr anchor="ctr">
            <a:normAutofit/>
          </a:bodyPr>
          <a:lstStyle/>
          <a:p>
            <a:r>
              <a:rPr lang="en-US" dirty="0">
                <a:latin typeface="Times New Roman" panose="02020603050405020304" pitchFamily="18" charset="0"/>
                <a:cs typeface="Times New Roman" panose="02020603050405020304" pitchFamily="18" charset="0"/>
              </a:rPr>
              <a:t>Public comment shall be limited to three (3) minutes per person. We will begin with comments from Las Vegas and then invite comments from Carson City, followed by online participants. </a:t>
            </a:r>
          </a:p>
          <a:p>
            <a:pPr marL="0" indent="0">
              <a:buNone/>
            </a:pPr>
            <a:endParaRPr lang="en-US" u="sng" dirty="0">
              <a:latin typeface="Times New Roman" panose="02020603050405020304" pitchFamily="18" charset="0"/>
              <a:cs typeface="Times New Roman" panose="02020603050405020304" pitchFamily="18" charset="0"/>
            </a:endParaRPr>
          </a:p>
          <a:p>
            <a:pPr marL="0" indent="0">
              <a:buNone/>
            </a:pPr>
            <a:r>
              <a:rPr lang="en-US" u="sng" dirty="0">
                <a:latin typeface="Times New Roman" panose="02020603050405020304" pitchFamily="18" charset="0"/>
                <a:cs typeface="Times New Roman" panose="02020603050405020304" pitchFamily="18" charset="0"/>
              </a:rPr>
              <a:t>In Person</a:t>
            </a:r>
          </a:p>
          <a:p>
            <a:r>
              <a:rPr lang="en-US" dirty="0">
                <a:latin typeface="Times New Roman" panose="02020603050405020304" pitchFamily="18" charset="0"/>
                <a:cs typeface="Times New Roman" panose="02020603050405020304" pitchFamily="18" charset="0"/>
              </a:rPr>
              <a:t>Please form a line. </a:t>
            </a:r>
          </a:p>
          <a:p>
            <a:r>
              <a:rPr lang="en-US" dirty="0">
                <a:latin typeface="Times New Roman" panose="02020603050405020304" pitchFamily="18" charset="0"/>
                <a:cs typeface="Times New Roman" panose="02020603050405020304" pitchFamily="18" charset="0"/>
              </a:rPr>
              <a:t>Before commenting, please state your full name for the record. </a:t>
            </a:r>
          </a:p>
        </p:txBody>
      </p:sp>
    </p:spTree>
    <p:extLst>
      <p:ext uri="{BB962C8B-B14F-4D97-AF65-F5344CB8AC3E}">
        <p14:creationId xmlns:p14="http://schemas.microsoft.com/office/powerpoint/2010/main" val="824177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3327B-605B-42DB-819C-257B3D9FDB7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Public Comment</a:t>
            </a:r>
          </a:p>
        </p:txBody>
      </p:sp>
      <p:graphicFrame>
        <p:nvGraphicFramePr>
          <p:cNvPr id="5" name="Content Placeholder 2">
            <a:extLst>
              <a:ext uri="{FF2B5EF4-FFF2-40B4-BE49-F238E27FC236}">
                <a16:creationId xmlns:a16="http://schemas.microsoft.com/office/drawing/2014/main" id="{B311EFF0-B82E-47E2-B5A2-808A6FCA93E5}"/>
              </a:ext>
            </a:extLst>
          </p:cNvPr>
          <p:cNvGraphicFramePr>
            <a:graphicFrameLocks noGrp="1"/>
          </p:cNvGraphicFramePr>
          <p:nvPr>
            <p:ph idx="1"/>
            <p:extLst>
              <p:ext uri="{D42A27DB-BD31-4B8C-83A1-F6EECF244321}">
                <p14:modId xmlns:p14="http://schemas.microsoft.com/office/powerpoint/2010/main" val="237241479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875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3327B-605B-42DB-819C-257B3D9FDB7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latin typeface="Times New Roman" panose="02020603050405020304" pitchFamily="18" charset="0"/>
                <a:cs typeface="Times New Roman" panose="02020603050405020304" pitchFamily="18" charset="0"/>
              </a:rPr>
              <a:t>Public Comment</a:t>
            </a:r>
          </a:p>
        </p:txBody>
      </p:sp>
      <p:graphicFrame>
        <p:nvGraphicFramePr>
          <p:cNvPr id="5" name="Content Placeholder 2">
            <a:extLst>
              <a:ext uri="{FF2B5EF4-FFF2-40B4-BE49-F238E27FC236}">
                <a16:creationId xmlns:a16="http://schemas.microsoft.com/office/drawing/2014/main" id="{B311EFF0-B82E-47E2-B5A2-808A6FCA93E5}"/>
              </a:ext>
            </a:extLst>
          </p:cNvPr>
          <p:cNvGraphicFramePr>
            <a:graphicFrameLocks noGrp="1"/>
          </p:cNvGraphicFramePr>
          <p:nvPr>
            <p:ph idx="1"/>
            <p:extLst>
              <p:ext uri="{D42A27DB-BD31-4B8C-83A1-F6EECF244321}">
                <p14:modId xmlns:p14="http://schemas.microsoft.com/office/powerpoint/2010/main" val="40802867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724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a:xfrm>
            <a:off x="646413" y="2223294"/>
            <a:ext cx="10515600" cy="2852737"/>
          </a:xfrm>
        </p:spPr>
        <p:txBody>
          <a:bodyPr>
            <a:normAutofit/>
          </a:bodyPr>
          <a:lstStyle/>
          <a:p>
            <a:r>
              <a:rPr lang="en-US">
                <a:latin typeface="Times New Roman" panose="02020603050405020304" pitchFamily="18" charset="0"/>
                <a:cs typeface="Times New Roman" panose="02020603050405020304" pitchFamily="18" charset="0"/>
              </a:rPr>
              <a:t>10. Adjournment. </a:t>
            </a:r>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a:xfrm>
            <a:off x="720373" y="5230672"/>
            <a:ext cx="10515600" cy="1500187"/>
          </a:xfrm>
        </p:spPr>
        <p:txBody>
          <a:bodyPr>
            <a:normAutofit/>
          </a:bodyPr>
          <a:lstStyle/>
          <a:p>
            <a:r>
              <a:rPr lang="en-US"/>
              <a:t>(Discussion only.)</a:t>
            </a:r>
          </a:p>
          <a:p>
            <a:endParaRPr lang="en-US"/>
          </a:p>
          <a:p>
            <a:endParaRPr lang="en-US"/>
          </a:p>
        </p:txBody>
      </p:sp>
    </p:spTree>
    <p:extLst>
      <p:ext uri="{BB962C8B-B14F-4D97-AF65-F5344CB8AC3E}">
        <p14:creationId xmlns:p14="http://schemas.microsoft.com/office/powerpoint/2010/main" val="3615729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F335-CC1A-439E-839D-C7F5634C047F}"/>
              </a:ext>
            </a:extLst>
          </p:cNvPr>
          <p:cNvSpPr>
            <a:spLocks noGrp="1"/>
          </p:cNvSpPr>
          <p:nvPr>
            <p:ph type="title"/>
          </p:nvPr>
        </p:nvSpPr>
        <p:spPr>
          <a:xfrm>
            <a:off x="838199" y="291090"/>
            <a:ext cx="10515599" cy="932688"/>
          </a:xfrm>
        </p:spPr>
        <p:txBody>
          <a:bodyPr vert="horz" lIns="91440" tIns="45720" rIns="91440" bIns="45720" rtlCol="0" anchor="b">
            <a:normAutofit fontScale="90000"/>
          </a:bodyPr>
          <a:lstStyle/>
          <a:p>
            <a:r>
              <a:rPr lang="en-US" sz="3200" b="1" kern="1200">
                <a:solidFill>
                  <a:schemeClr val="tx1"/>
                </a:solidFill>
                <a:latin typeface="Times New Roman" panose="02020603050405020304" pitchFamily="18" charset="0"/>
                <a:cs typeface="Times New Roman" panose="02020603050405020304" pitchFamily="18" charset="0"/>
              </a:rPr>
              <a:t>Additional Information, Resources &amp; Updates Available At: </a:t>
            </a:r>
          </a:p>
        </p:txBody>
      </p:sp>
      <p:sp>
        <p:nvSpPr>
          <p:cNvPr id="4" name="Rectangle 1">
            <a:extLst>
              <a:ext uri="{FF2B5EF4-FFF2-40B4-BE49-F238E27FC236}">
                <a16:creationId xmlns:a16="http://schemas.microsoft.com/office/drawing/2014/main" id="{47368B6C-38EA-4AC0-98BA-FD3250A7B684}"/>
              </a:ext>
            </a:extLst>
          </p:cNvPr>
          <p:cNvSpPr>
            <a:spLocks noGrp="1" noChangeArrowheads="1"/>
          </p:cNvSpPr>
          <p:nvPr>
            <p:ph type="body" idx="1"/>
          </p:nvPr>
        </p:nvSpPr>
        <p:spPr bwMode="auto">
          <a:xfrm>
            <a:off x="838199" y="1308832"/>
            <a:ext cx="10515599" cy="420624"/>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spcAft>
                <a:spcPct val="0"/>
              </a:spcAft>
              <a:buClrTx/>
              <a:buSzTx/>
              <a:tabLst/>
            </a:pPr>
            <a:r>
              <a:rPr kumimoji="0" lang="en-US" altLang="en-US" sz="2000" b="0" i="0" u="none" strike="noStrike" kern="1200" cap="none" normalizeH="0" baseline="0">
                <a:ln>
                  <a:noFill/>
                </a:ln>
                <a:solidFill>
                  <a:schemeClr val="tx1"/>
                </a:solidFill>
                <a:effectLst/>
                <a:latin typeface="Times New Roman" panose="02020603050405020304" pitchFamily="18" charset="0"/>
                <a:cs typeface="Times New Roman" panose="02020603050405020304" pitchFamily="18" charset="0"/>
                <a:hlinkClick r:id="rId2"/>
              </a:rPr>
              <a:t>https://ag.nv.gov/About/Administration/Substance_Use_Response_Working_Group_(SURG)/</a:t>
            </a:r>
            <a:r>
              <a:rPr kumimoji="0" lang="en-US" altLang="en-US" sz="2000" b="0" i="0" u="none" strike="noStrike" kern="1200"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0F78515D-CDB3-4859-8B1E-368823AF5DEB}"/>
              </a:ext>
            </a:extLst>
          </p:cNvPr>
          <p:cNvPicPr>
            <a:picLocks noChangeAspect="1"/>
          </p:cNvPicPr>
          <p:nvPr/>
        </p:nvPicPr>
        <p:blipFill>
          <a:blip r:embed="rId3"/>
          <a:stretch>
            <a:fillRect/>
          </a:stretch>
        </p:blipFill>
        <p:spPr>
          <a:xfrm>
            <a:off x="838200" y="2506834"/>
            <a:ext cx="10515599" cy="3154680"/>
          </a:xfrm>
          <a:prstGeom prst="rect">
            <a:avLst/>
          </a:prstGeom>
        </p:spPr>
      </p:pic>
    </p:spTree>
    <p:extLst>
      <p:ext uri="{BB962C8B-B14F-4D97-AF65-F5344CB8AC3E}">
        <p14:creationId xmlns:p14="http://schemas.microsoft.com/office/powerpoint/2010/main" val="2791740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97B19-D570-4764-B73E-47B51B6E7979}"/>
              </a:ext>
            </a:extLst>
          </p:cNvPr>
          <p:cNvSpPr>
            <a:spLocks noGrp="1"/>
          </p:cNvSpPr>
          <p:nvPr>
            <p:ph type="title"/>
          </p:nvPr>
        </p:nvSpPr>
        <p:spPr>
          <a:xfrm>
            <a:off x="889977" y="1736726"/>
            <a:ext cx="10515600" cy="2852737"/>
          </a:xfrm>
        </p:spPr>
        <p:txBody>
          <a:bodyPr>
            <a:normAutofit fontScale="90000"/>
          </a:bodyPr>
          <a:lstStyle/>
          <a:p>
            <a:r>
              <a:rPr lang="en-US">
                <a:latin typeface="Times New Roman" panose="02020603050405020304" pitchFamily="18" charset="0"/>
                <a:cs typeface="Times New Roman" panose="02020603050405020304" pitchFamily="18" charset="0"/>
              </a:rPr>
              <a:t>4.	Annual Report on the Use of State and Local Money to Address Substance Misuse and Substance Use Disorders</a:t>
            </a:r>
          </a:p>
        </p:txBody>
      </p:sp>
      <p:sp>
        <p:nvSpPr>
          <p:cNvPr id="3" name="Content Placeholder 2">
            <a:extLst>
              <a:ext uri="{FF2B5EF4-FFF2-40B4-BE49-F238E27FC236}">
                <a16:creationId xmlns:a16="http://schemas.microsoft.com/office/drawing/2014/main" id="{E722F694-8920-4321-87E8-B7CBD3F60262}"/>
              </a:ext>
            </a:extLst>
          </p:cNvPr>
          <p:cNvSpPr>
            <a:spLocks noGrp="1"/>
          </p:cNvSpPr>
          <p:nvPr>
            <p:ph type="body" idx="1"/>
          </p:nvPr>
        </p:nvSpPr>
        <p:spPr/>
        <p:txBody>
          <a:bodyPr/>
          <a:lstStyle/>
          <a:p>
            <a:r>
              <a:rPr lang="en-US"/>
              <a:t>(For Possible Action.)</a:t>
            </a:r>
          </a:p>
        </p:txBody>
      </p:sp>
    </p:spTree>
    <p:extLst>
      <p:ext uri="{BB962C8B-B14F-4D97-AF65-F5344CB8AC3E}">
        <p14:creationId xmlns:p14="http://schemas.microsoft.com/office/powerpoint/2010/main" val="3556865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B50E-21F4-4888-94FE-864C290875E5}"/>
              </a:ext>
            </a:extLst>
          </p:cNvPr>
          <p:cNvSpPr>
            <a:spLocks noGrp="1"/>
          </p:cNvSpPr>
          <p:nvPr>
            <p:ph type="title"/>
          </p:nvPr>
        </p:nvSpPr>
        <p:spPr/>
        <p:txBody>
          <a:bodyPr>
            <a:normAutofit fontScale="90000"/>
          </a:bodyPr>
          <a:lstStyle/>
          <a:p>
            <a:r>
              <a:rPr lang="en-US">
                <a:latin typeface="Times New Roman" panose="02020603050405020304" pitchFamily="18" charset="0"/>
                <a:cs typeface="Times New Roman" panose="02020603050405020304" pitchFamily="18" charset="0"/>
              </a:rPr>
              <a:t>5.	Review Initial Findings and Provide Feedback for the Statewide Needs Assessment for the Advisory Committee for Resilient Nevada</a:t>
            </a:r>
          </a:p>
        </p:txBody>
      </p:sp>
      <p:sp>
        <p:nvSpPr>
          <p:cNvPr id="3" name="Text Placeholder 2">
            <a:extLst>
              <a:ext uri="{FF2B5EF4-FFF2-40B4-BE49-F238E27FC236}">
                <a16:creationId xmlns:a16="http://schemas.microsoft.com/office/drawing/2014/main" id="{2F017082-9DF0-4B8F-A0BA-3B4BC670CA5B}"/>
              </a:ext>
            </a:extLst>
          </p:cNvPr>
          <p:cNvSpPr>
            <a:spLocks noGrp="1"/>
          </p:cNvSpPr>
          <p:nvPr>
            <p:ph type="body" idx="1"/>
          </p:nvPr>
        </p:nvSpPr>
        <p:spPr/>
        <p:txBody>
          <a:bodyPr>
            <a:normAutofit/>
          </a:bodyPr>
          <a:lstStyle/>
          <a:p>
            <a:r>
              <a:rPr lang="en-US"/>
              <a:t>(For Possible Action.)</a:t>
            </a:r>
          </a:p>
          <a:p>
            <a:endParaRPr lang="en-US"/>
          </a:p>
        </p:txBody>
      </p:sp>
    </p:spTree>
    <p:extLst>
      <p:ext uri="{BB962C8B-B14F-4D97-AF65-F5344CB8AC3E}">
        <p14:creationId xmlns:p14="http://schemas.microsoft.com/office/powerpoint/2010/main" val="352252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custData r:id="rId1"/>
            </p:custDataLst>
          </p:nvPr>
        </p:nvSpPr>
        <p:spPr>
          <a:xfrm>
            <a:off x="449961" y="1580115"/>
            <a:ext cx="9359900" cy="1601978"/>
          </a:xfrm>
        </p:spPr>
        <p:txBody>
          <a:bodyPr/>
          <a:lstStyle/>
          <a:p>
            <a:r>
              <a:rPr lang="en-US" sz="4800"/>
              <a:t>Statewide Substance Use Working Group (SURG)</a:t>
            </a:r>
          </a:p>
        </p:txBody>
      </p:sp>
      <p:sp>
        <p:nvSpPr>
          <p:cNvPr id="3" name="Subtitle 2"/>
          <p:cNvSpPr>
            <a:spLocks noGrp="1"/>
          </p:cNvSpPr>
          <p:nvPr>
            <p:ph type="subTitle" idx="1"/>
            <p:custDataLst>
              <p:custData r:id="rId2"/>
            </p:custDataLst>
          </p:nvPr>
        </p:nvSpPr>
        <p:spPr>
          <a:xfrm>
            <a:off x="467995" y="3380213"/>
            <a:ext cx="9323959" cy="791972"/>
          </a:xfrm>
        </p:spPr>
        <p:txBody>
          <a:bodyPr/>
          <a:lstStyle/>
          <a:p>
            <a:r>
              <a:rPr lang="en-US"/>
              <a:t>Needs Assessment</a:t>
            </a:r>
          </a:p>
        </p:txBody>
      </p:sp>
      <p:sp>
        <p:nvSpPr>
          <p:cNvPr id="4" name="PresenterDetails"/>
          <p:cNvSpPr>
            <a:spLocks noGrp="1"/>
          </p:cNvSpPr>
          <p:nvPr>
            <p:ph type="body" sz="half" idx="2"/>
            <p:custDataLst>
              <p:custData r:id="rId3"/>
            </p:custDataLst>
          </p:nvPr>
        </p:nvSpPr>
        <p:spPr>
          <a:xfrm>
            <a:off x="485775" y="5069207"/>
            <a:ext cx="7400925" cy="1038525"/>
          </a:xfrm>
        </p:spPr>
        <p:txBody>
          <a:bodyPr/>
          <a:lstStyle/>
          <a:p>
            <a:r>
              <a:rPr lang="en-US"/>
              <a:t>State of Nevada</a:t>
            </a:r>
          </a:p>
          <a:p>
            <a:r>
              <a:rPr lang="en-US"/>
              <a:t>January 19, 2022</a:t>
            </a:r>
          </a:p>
          <a:p>
            <a:r>
              <a:rPr lang="en-US"/>
              <a:t>Dr. Courtney Cantrell, PhD</a:t>
            </a:r>
            <a:br>
              <a:rPr lang="en-US"/>
            </a:br>
            <a:r>
              <a:rPr lang="en-US"/>
              <a:t>Jordan Bublik, MS</a:t>
            </a:r>
            <a:br>
              <a:rPr lang="en-US"/>
            </a:br>
            <a:r>
              <a:rPr lang="en-US"/>
              <a:t>Kathy Nichols, LCSW</a:t>
            </a:r>
          </a:p>
        </p:txBody>
      </p:sp>
      <p:sp>
        <p:nvSpPr>
          <p:cNvPr id="5" name="ClientLogo" hidden="1"/>
          <p:cNvSpPr/>
          <p:nvPr>
            <p:custDataLst>
              <p:custData r:id="rId4"/>
            </p:custDataLst>
          </p:nvPr>
        </p:nvSpPr>
        <p:spPr>
          <a:xfrm>
            <a:off x="8132400" y="363600"/>
            <a:ext cx="3574800" cy="496800"/>
          </a:xfrm>
          <a:prstGeom prst="rect">
            <a:avLst/>
          </a:prstGeom>
          <a:solidFill>
            <a:srgbClr val="1485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Placeholder for optional client logo</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61" y="4147118"/>
            <a:ext cx="2953518" cy="612649"/>
          </a:xfrm>
          <a:prstGeom prst="rect">
            <a:avLst/>
          </a:prstGeom>
        </p:spPr>
      </p:pic>
    </p:spTree>
    <p:extLst>
      <p:ext uri="{BB962C8B-B14F-4D97-AF65-F5344CB8AC3E}">
        <p14:creationId xmlns:p14="http://schemas.microsoft.com/office/powerpoint/2010/main" val="1644816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2.xml><?xml version="1.0" encoding="utf-8"?>
<p:tagLst xmlns:a="http://schemas.openxmlformats.org/drawingml/2006/main" xmlns:r="http://schemas.openxmlformats.org/officeDocument/2006/relationships" xmlns:p="http://schemas.openxmlformats.org/presentationml/2006/main">
  <p:tag name="MMCOA_SLIDESIZE" val="Size16x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sh McLennan">
  <a:themeElements>
    <a:clrScheme name="MMC">
      <a:dk1>
        <a:srgbClr val="002C77"/>
      </a:dk1>
      <a:lt1>
        <a:srgbClr val="FFFFFF"/>
      </a:lt1>
      <a:dk2>
        <a:srgbClr val="565656"/>
      </a:dk2>
      <a:lt2>
        <a:srgbClr val="F0F0F0"/>
      </a:lt2>
      <a:accent1>
        <a:srgbClr val="009DE0"/>
      </a:accent1>
      <a:accent2>
        <a:srgbClr val="00AC41"/>
      </a:accent2>
      <a:accent3>
        <a:srgbClr val="8246AF"/>
      </a:accent3>
      <a:accent4>
        <a:srgbClr val="EE3D8B"/>
      </a:accent4>
      <a:accent5>
        <a:srgbClr val="00968F"/>
      </a:accent5>
      <a:accent6>
        <a:srgbClr val="0077A0"/>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1E02728C-430E-40A4-A88D-63B5E0DB2EC5}" vid="{FBCF0A22-C69C-40BB-B44A-F70827371A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11.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12.xml>��< ? x m l   v e r s i o n = " 1 . 0 "   e n c o d i n g = " u t f - 1 6 " ? > < M M C O A _ O b j e c t T a g s   x m l n s : x s i = " h t t p : / / w w w . w 3 . o r g / 2 0 0 1 / X M L S c h e m a - i n s t a n c e "   x m l n s : x s d = " h t t p : / / w w w . w 3 . o r g / 2 0 0 1 / X M L S c h e m a " >  
     < P r e s e n t a t i o n O b j e c t T a g   T a g N a m e = " M M C 0 9 _ B R A N D F O N T S T Y L E " > C o v e r T e x t < / P r e s e n t a t i o n O b j e c t T a g >  
 < / M M C O A _ O b j e c t T a g s > 
</file>

<file path=customXml/item13.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14.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15.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16.xml>��< ? x m l   v e r s i o n = " 1 . 0 "   e n c o d i n g = " u t f - 1 6 " ? > < M M C O A _ O b j e c t T a g s   x m l n s : x s i = " h t t p : / / w w w . w 3 . o r g / 2 0 0 1 / X M L S c h e m a - i n s t a n c e "   x m l n s : x s d = " h t t p : / / w w w . w 3 . o r g / 2 0 0 1 / X M L S c h e m a " > 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 g r a d ; s i m p l e - b r i g h t - t e a l < / P r e s e n t a t i o n O b j e c t T a g >  
     < P r e s e n t a t i o n O b j e c t T a g   T a g N a m e = " M M C O A _ F U L L I M A G E _ I D " / >  
     < P r e s e n t a t i o n O b j e c t T a g   T a g N a m e = " M M C O A _ S I L H O U E T T E _ I D " > d a b f 9 e a a - 6 b f e - 4 7 7 6 - b c 0 e - 2 7 8 8 1 e 6 8 f e 4 2 < / P r e s e n t a t i o n O b j e c t T a g >  
 < / M M C O A _ O b j e c t T a g s > 
</file>

<file path=customXml/item1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9.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xml><?xml version="1.0" encoding="utf-8"?>
<ct:contentTypeSchema xmlns:ct="http://schemas.microsoft.com/office/2006/metadata/contentType" xmlns:ma="http://schemas.microsoft.com/office/2006/metadata/properties/metaAttributes" ct:_="" ma:_="" ma:contentTypeName="Document" ma:contentTypeID="0x01010026D6FFDD1A96ED40918A9A3D826F5EDA" ma:contentTypeVersion="13" ma:contentTypeDescription="Create a new document." ma:contentTypeScope="" ma:versionID="f534a70680267b4327d3634818f65ce9">
  <xsd:schema xmlns:xsd="http://www.w3.org/2001/XMLSchema" xmlns:xs="http://www.w3.org/2001/XMLSchema" xmlns:p="http://schemas.microsoft.com/office/2006/metadata/properties" xmlns:ns2="dda31852-0824-4e9a-b702-9c57543736b3" xmlns:ns3="887d5c03-7ef8-44a5-84bc-0b2768140d17" targetNamespace="http://schemas.microsoft.com/office/2006/metadata/properties" ma:root="true" ma:fieldsID="625d41c96e4d9d926b817417ce339a03" ns2:_="" ns3:_="">
    <xsd:import namespace="dda31852-0824-4e9a-b702-9c57543736b3"/>
    <xsd:import namespace="887d5c03-7ef8-44a5-84bc-0b2768140d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31852-0824-4e9a-b702-9c5754373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7d5c03-7ef8-44a5-84bc-0b2768140d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2.xml>��< ? x m l   v e r s i o n = " 1 . 0 "   e n c o d i n g = " u t f - 1 6 " ? > < M M C O A _ O b j e c t T a g s   x m l n s : x s i = " h t t p : / / w w w . w 3 . o r g / 2 0 0 1 / X M L S c h e m a - i n s t a n c e "   x m l n s : x s d = " h t t p : / / w w w . w 3 . o r g / 2 0 0 1 / X M L S c h e m a " >  
     < P r e s e n t a t i o n O b j e c t T a g   T a g N a m e = " M M C 0 9 _ L A Y O U T " > B l a n k < / P r e s e n t a t i o n O b j e c t T a g >  
 < / M M C O A _ O b j e c t T a g s > 
</file>

<file path=customXml/item2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xml><?xml version="1.0" encoding="utf-8"?>
<?mso-contentType ?>
<FormTemplates xmlns="http://schemas.microsoft.com/sharepoint/v3/contenttype/forms">
  <Display>DocumentLibraryForm</Display>
  <Edit>DocumentLibraryForm</Edit>
  <New>DocumentLibraryForm</New>
</FormTemplates>
</file>

<file path=customXml/item3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8.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39.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4.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40.xml>��< ? x m l   v e r s i o n = " 1 . 0 "   e n c o d i n g = " u t f - 1 6 " ? > < M M C O A _ O b j e c t T a g s   x m l n s : x s i = " h t t p : / / w w w . w 3 . o r g / 2 0 0 1 / X M L S c h e m a - i n s t a n c e "   x m l n s : x s d = " h t t p : / / w w w . w 3 . o r g / 2 0 0 1 / X M L S c h e m a " > 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L O G O _ O P T I O N " > C O L O U R < / P r e s e n t a t i o n O b j e c t T a g >  
     < P r e s e n t a t i o n O b j e c t T a g   T a g N a m e = " M M C O A _ B A C K G R O U N D _ D I G E S T " > s o l i d ; W h i t e < / P r e s e n t a t i o n O b j e c t T a g >  
 < / M M C O A _ O b j e c t T a g s > 
</file>

<file path=customXml/item41.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42.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43.xml>��< ? x m l   v e r s i o n = " 1 . 0 "   e n c o d i n g = " u t f - 1 6 " ? > < M M C O A _ O b j e c t T a g s   x m l n s : x s i = " h t t p : / / w w w . w 3 . o r g / 2 0 0 1 / X M L S c h e m a - i n s t a n c e "   x m l n s : x s d = " h t t p : / / w w w . w 3 . o r g / 2 0 0 1 / X M L S c h e m a " > 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L O G O _ O P T I O N " > C O L O U R < / P r e s e n t a t i o n O b j e c t T a g >  
     < P r e s e n t a t i o n O b j e c t T a g   T a g N a m e = " M M C O A _ B A C K G R O U N D _ D I G E S T " > s o l i d ; W h i t e < / P r e s e n t a t i o n O b j e c t T a g >  
 < / M M C O A _ O b j e c t T a g s > 
</file>

<file path=customXml/item44.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45.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46.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47.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48.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49.xml>��< ? x m l   v e r s i o n = " 1 . 0 "   e n c o d i n g = " u t f - 1 6 " ? > < M M C O A _ O b j e c t T a g s   x m l n s : x s i = " h t t p : / / w w w . w 3 . o r g / 2 0 0 1 / X M L S c h e m a - i n s t a n c e "   x m l n s : x s d = " h t t p : / / w w w . w 3 . o r g / 2 0 0 1 / X M L S c h e m a " > 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 g r a d ; s i m p l e - b r i g h t - t e a l < / P r e s e n t a t i o n O b j e c t T a g >  
     < P r e s e n t a t i o n O b j e c t T a g   T a g N a m e = " M M C O A _ B A C K G R O U N D _ L O G O _ O P T I O N " > W H I T E < / P r e s e n t a t i o n O b j e c t T a g >  
 < / M M C O A _ O b j e c t T a g s > 
</file>

<file path=customXml/item5.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50.xml>��< ? x m l   v e r s i o n = " 1 . 0 "   e n c o d i n g = " u t f - 1 6 " ? > < M M C O A _ O b j e c t T a g s   x m l n s : x s i = " h t t p : / / w w w . w 3 . o r g / 2 0 0 1 / X M L S c h e m a - i n s t a n c e "   x m l n s : x s d = " h t t p : / / w w w . w 3 . o r g / 2 0 0 1 / X M L S c h e m a " >  
     < P r e s e n t a t i o n O b j e c t T a g   T a g N a m e = " M M C 0 9 _ P O P U L A T E T E X T " > { T i t l e } < / P r e s e n t a t i o n O b j e c t T a g >  
 < / M M C O A _ O b j e c t T a g s > 
</file>

<file path=customXml/item51.xml>��< ? x m l   v e r s i o n = " 1 . 0 "   e n c o d i n g = " u t f - 1 6 " ? > < M M C O A _ O b j e c t T a g s   x m l n s : x s i = " h t t p : / / w w w . w 3 . o r g / 2 0 0 1 / X M L S c h e m a - i n s t a n c e "   x m l n s : x s d = " h t t p : / / w w w . w 3 . o r g / 2 0 0 1 / X M L S c h e m a " >  
     < P r e s e n t a t i o n O b j e c t T a g   T a g N a m e = " M M C 0 9 _ P O P U L A T E T E X T " > { S u b T i t l e } < / P r e s e n t a t i o n O b j e c t T a g >  
 < / M M C O A _ O b j e c t T a g s > 
</file>

<file path=customXml/item52.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53.xml>��< ? x m l   v e r s i o n = " 1 . 0 "   e n c o d i n g = " u t f - 1 6 " ? > < M M C O A _ O b j e c t T a g s   x m l n s : x s i = " h t t p : / / w w w . w 3 . o r g / 2 0 0 1 / X M L S c h e m a - i n s t a n c e "   x m l n s : x s d = " h t t p : / / w w w . w 3 . o r g / 2 0 0 1 / X M L S c h e m a " >  
     < P r e s e n t a t i o n O b j e c t T a g   T a g N a m e = " M M C 0 9 _ P O P U L A T E T E X T " > [ M M C 2 0 2 1 P P T e m p l a t e . P l a c e h o l d e r C l i e n t ] < / P r e s e n t a t i o n O b j e c t T a g >  
     < P r e s e n t a t i o n O b j e c t T a g   T a g N a m e = " M M C 0 9 _ S H O W H I D E C R I T E R I A " > C L I E N T _ L O G O < / P r e s e n t a t i o n O b j e c t T a g >  
 < / M M C O A _ O b j e c t T a g s > 
</file>

<file path=customXml/item54.xml>��< ? x m l   v e r s i o n = " 1 . 0 "   e n c o d i n g = " u t f - 1 6 " ? > < M M C O A _ O b j e c t T a g s   x m l n s : x s i = " h t t p : / / w w w . w 3 . o r g / 2 0 0 1 / X M L S c h e m a - i n s t a n c e "   x m l n s : x s d = " h t t p : / / w w w . w 3 . o r g / 2 0 0 1 / X M L S c h e m a " >  
     < P r e s e n t a t i o n O b j e c t T a g   T a g N a m e = " M M C 0 9 _ P O P U L A T E T E X T " > [ B r a n d _ M M C 2 0 2 1 . A g e n d a S l i d e T i t l e ] < / P r e s e n t a t i o n O b j e c t T a g >  
 < / M M C O A _ O b j e c t T a g s > 
</file>

<file path=customXml/item55.xml>��< ? x m l   v e r s i o n = " 1 . 0 "   e n c o d i n g = " u t f - 1 6 " ? > < M M C O A _ O b j e c t T a g s   x m l n s : x s i = " h t t p : / / w w w . w 3 . o r g / 2 0 0 1 / X M L S c h e m a - i n s t a n c e "   x m l n s : x s d = " h t t p : / / w w w . w 3 . o r g / 2 0 0 1 / X M L S c h e m a " >  
     < P r e s e n t a t i o n O b j e c t T a g   T a g N a m e = " M M C 0 9 _ P O P U L A T E T E X T " > [ M M C 2 0 2 1 P P T e m p l a t e . F i r s t S l i d e W o r d i n g ] < / P r e s e n t a t i o n O b j e c t T a g >  
     < P r e s e n t a t i o n O b j e c t T a g   T a g N a m e = " M M C 0 9 _ S E T I N D E N T L E V E L S " > & g t ; < / P r e s e n t a t i o n O b j e c t T a g >  
 < / M M C O A _ O b j e c t T a g s > 
</file>

<file path=customXml/item56.xml>��< ? x m l   v e r s i o n = " 1 . 0 "   e n c o d i n g = " u t f - 1 6 " ? > < M M C O A _ O b j e c t T a g s   x m l n s : x s i = " h t t p : / / w w w . w 3 . o r g / 2 0 0 1 / X M L S c h e m a - i n s t a n c e "   x m l n s : x s d = " h t t p : / / w w w . w 3 . o r g / 2 0 0 1 / X M L S c h e m a " >  
     < P r e s e n t a t i o n O b j e c t T a g   T a g N a m e = " M M C 0 9 _ B R A N D S H A P E S T Y L E " > N o r m a l F i l l S h a p e < / P r e s e n t a t i o n O b j e c t T a g >  
 < / M M C O A _ O b j e c t T a g s > 
</file>

<file path=customXml/item57.xml>��< ? x m l   v e r s i o n = " 1 . 0 "   e n c o d i n g = " u t f - 1 6 " ? > < M M C O A _ O b j e c t T a g s   x m l n s : x s i = " h t t p : / / w w w . w 3 . o r g / 2 0 0 1 / X M L S c h e m a - i n s t a n c e "   x m l n s : x s d = " h t t p : / / w w w . w 3 . o r g / 2 0 0 1 / X M L S c h e m a " >  
     < P r e s e n t a t i o n O b j e c t T a g   T a g N a m e = " M M C O A _ S A M P L E S L I D E _ I D " > 8 6 1 f f 8 c 8 - e 2 9 d - 4 a 8 3 - a b 5 7 - f 8 f 9 b d b c 3 3 a c < / P r e s e n t a t i o n O b j e c t T a g >  
 < / M M C O A _ O b j e c t T a g s > 
</file>

<file path=customXml/item58.xml>��< ? x m l   v e r s i o n = " 1 . 0 "   e n c o d i n g = " u t f - 1 6 " ? > < M M C O A _ O b j e c t T a g s   x m l n s : x s i = " h t t p : / / w w w . w 3 . o r g / 2 0 0 1 / X M L S c h e m a - i n s t a n c e "   x m l n s : x s d = " h t t p : / / w w w . w 3 . o r g / 2 0 0 1 / X M L S c h e m a " >  
     < P r e s e n t a t i o n O b j e c t T a g   T a g N a m e = " M M C 0 9 _ P O P U L A T E T E X T " > [ M M C 2 0 2 1 P P T e m p l a t e . F i r s t S l i d e W o r d i n g ] < / P r e s e n t a t i o n O b j e c t T a g >  
     < P r e s e n t a t i o n O b j e c t T a g   T a g N a m e = " M M C 0 9 _ S E T I N D E N T L E V E L S " > & g t ; < / P r e s e n t a t i o n O b j e c t T a g >  
 < / M M C O A _ O b j e c t T a g s > 
</file>

<file path=customXml/item59.xml>��< ? x m l   v e r s i o n = " 1 . 0 "   e n c o d i n g = " u t f - 1 6 " ? > < M M C O A _ O b j e c t T a g s   x m l n s : x s i = " h t t p : / / w w w . w 3 . o r g / 2 0 0 1 / X M L S c h e m a - i n s t a n c e "   x m l n s : x s d = " h t t p : / / w w w . w 3 . o r g / 2 0 0 1 / X M L S c h e m a " >  
     < P r e s e n t a t i o n O b j e c t T a g   T a g N a m e = " M M C 0 9 _ P O P U L A T E T E X T " > [ M M C 2 0 2 1 P P T e m p l a t e . F i r s t S l i d e W o r d i n g ] < / P r e s e n t a t i o n O b j e c t T a g >  
     < P r e s e n t a t i o n O b j e c t T a g   T a g N a m e = " M M C 0 9 _ S E T I N D E N T L E V E L S " > & g t ; < / P r e s e n t a t i o n O b j e c t T a g >  
 < / M M C O A _ O b j e c t T a g s > 
</file>

<file path=customXml/item6.xml>��< ? x m l   v e r s i o n = " 1 . 0 "   e n c o d i n g = " u t f - 1 6 " ? > < M M C O A _ O b j e c t T a g s   x m l n s : x s i = " h t t p : / / w w w . w 3 . o r g / 2 0 0 1 / X M L S c h e m a - i n s t a n c e "   x m l n s : x s d = " h t t p : / / w w w . w 3 . o r g / 2 0 0 1 / X M L S c h e m a " >  
     < P r e s e n t a t i o n O b j e c t T a g   T a g N a m e = " M M C 0 9 _ B R A N D F O N T S T Y L E " > M a s t e r T e x t < / P r e s e n t a t i o n O b j e c t T a g >  
 < / M M C O A _ O b j e c t T a g s > 
</file>

<file path=customXml/item60.xml>��< ? x m l   v e r s i o n = " 1 . 0 "   e n c o d i n g = " u t f - 1 6 " ? > < M M C O A _ O b j e c t T a g s   x m l n s : x s i = " h t t p : / / w w w . w 3 . o r g / 2 0 0 1 / X M L S c h e m a - i n s t a n c e "   x m l n s : x s d = " h t t p : / / w w w . w 3 . o r g / 2 0 0 1 / X M L S c h e m a " >  
     < P r e s e n t a t i o n O b j e c t T a g   T a g N a m e = " M M C 0 9 _ B R A N D S H A P E S T Y L E " > N o r m a l S h a p e F i l l < / P r e s e n t a t i o n O b j e c t T a g >  
 < / M M C O A _ O b j e c t T a g s > 
</file>

<file path=customXml/item61.xml>��< ? x m l   v e r s i o n = " 1 . 0 "   e n c o d i n g = " u t f - 1 6 " ? > < M M C O A _ O b j e c t T a g s   x m l n s : x s i = " h t t p : / / w w w . w 3 . o r g / 2 0 0 1 / X M L S c h e m a - i n s t a n c e "   x m l n s : x s d = " h t t p : / / w w w . w 3 . o r g / 2 0 0 1 / X M L S c h e m a " >  
     < P r e s e n t a t i o n O b j e c t T a g   T a g N a m e = " M M C 0 9 _ B R A N D S H A P E S T Y L E " > C o v e r T e x t < / P r e s e n t a t i o n O b j e c t T a g >  
 < / M M C O A _ O b j e c t T a g s > 
</file>

<file path=customXml/item62.xml>��< ? x m l   v e r s i o n = " 1 . 0 "   e n c o d i n g = " u t f - 1 6 " ? > < M M C O A _ O b j e c t T a g s   x m l n s : x s i = " h t t p : / / w w w . w 3 . o r g / 2 0 0 1 / X M L S c h e m a - i n s t a n c e "   x m l n s : x s d = " h t t p : / / w w w . w 3 . o r g / 2 0 0 1 / X M L S c h e m a " >  
     < P r e s e n t a t i o n O b j e c t T a g   T a g N a m e = " M M C 0 9 _ B R A N D S H A P E S T Y L E " > C o v e r T e x t < / P r e s e n t a t i o n O b j e c t T a g >  
 < / M M C O A _ O b j e c t T a g s > 
</file>

<file path=customXml/item63.xml>��< ? x m l   v e r s i o n = " 1 . 0 "   e n c o d i n g = " u t f - 1 6 " ? > < M M C O A _ O b j e c t T a g s   x m l n s : x s i = " h t t p : / / w w w . w 3 . o r g / 2 0 0 1 / X M L S c h e m a - i n s t a n c e "   x m l n s : x s d = " h t t p : / / w w w . w 3 . o r g / 2 0 0 1 / X M L S c h e m a " >  
     < P r e s e n t a t i o n O b j e c t T a g   T a g N a m e = " M M C O A _ S A M P L E S L I D E _ I D " > 5 3 4 f c 2 a 7 - c 2 7 8 - 4 3 1 e - 8 f 0 7 - d 5 d 6 5 5 f f 0 0 3 a < / P r e s e n t a t i o n O b j e c t T a g >  
 < / M M C O A _ O b j e c t T a g s > 
</file>

<file path=customXml/item64.xml>��< ? x m l   v e r s i o n = " 1 . 0 "   e n c o d i n g = " u t f - 1 6 " ? > < M M C O A _ O b j e c t T a g s   x m l n s : x s i = " h t t p : / / w w w . w 3 . o r g / 2 0 0 1 / X M L S c h e m a - i n s t a n c e "   x m l n s : x s d = " h t t p : / / w w w . w 3 . o r g / 2 0 0 1 / X M L S c h e m a " >  
     < P r e s e n t a t i o n O b j e c t T a g   T a g N a m e = " M M C O A _ S A M P L E S L I D E _ I D " > 0 e 8 1 6 4 6 1 - 0 9 3 e - 4 0 b 2 - b d 4 c - 5 c 3 e 1 2 2 a d 0 3 4 < / P r e s e n t a t i o n O b j e c t T a g >  
 < / M M C O A _ O b j e c t T a g s > 
</file>

<file path=customXml/item65.xml>��< ? x m l   v e r s i o n = " 1 . 0 "   e n c o d i n g = " u t f - 1 6 " ? > < M M C O A _ O b j e c t T a g s   x m l n s : x s i = " h t t p : / / w w w . w 3 . o r g / 2 0 0 1 / X M L S c h e m a - i n s t a n c e "   x m l n s : x s d = " h t t p : / / w w w . w 3 . o r g / 2 0 0 1 / X M L S c h e m a " >  
     < P r e s e n t a t i o n O b j e c t T a g   T a g N a m e = " M M C O A _ S A M P L E S L I D E _ I D " > 7 d a 2 1 e f 5 - 3 1 8 b - 4 6 6 6 - b b 0 b - 6 a 9 6 3 a 0 5 4 9 2 c < / P r e s e n t a t i o n O b j e c t T a g >  
 < / M M C O A _ O b j e c t T a g s > 
</file>

<file path=customXml/item66.xml>��< ? x m l   v e r s i o n = " 1 . 0 "   e n c o d i n g = " u t f - 1 6 " ? > < M M C O A _ O b j e c t T a g s   x m l n s : x s i = " h t t p : / / w w w . w 3 . o r g / 2 0 0 1 / X M L S c h e m a - i n s t a n c e "   x m l n s : x s d = " h t t p : / / w w w . w 3 . o r g / 2 0 0 1 / X M L S c h e m a " >  
     < P r e s e n t a t i o n O b j e c t T a g   T a g N a m e = " M M C 0 9 _ P O P U L A T E T E X T " > [ M M C 2 0 2 1 P P T e m p l a t e . F i r s t S l i d e W o r d i n g ] < / P r e s e n t a t i o n O b j e c t T a g >  
     < P r e s e n t a t i o n O b j e c t T a g   T a g N a m e = " M M C 0 9 _ S E T I N D E N T L E V E L S " > & g t ; < / P r e s e n t a t i o n O b j e c t T a g >  
 < / M M C O A _ O b j e c t T a g s > 
</file>

<file path=customXml/item67.xml>��< ? x m l   v e r s i o n = " 1 . 0 "   e n c o d i n g = " u t f - 1 6 " ? > < M M C O A _ O b j e c t T a g s   x m l n s : x s i = " h t t p : / / w w w . w 3 . o r g / 2 0 0 1 / X M L S c h e m a - i n s t a n c e "   x m l n s : x s d = " h t t p : / / w w w . w 3 . o r g / 2 0 0 1 / X M L S c h e m a " >  
     < P r e s e n t a t i o n O b j e c t T a g   T a g N a m e = " M M C O A _ S A M P L E S L I D E _ I D " > f 9 e 9 4 9 1 4 - 4 8 3 8 - 4 7 5 e - b b 0 3 - 8 8 6 a d c b 9 8 b 2 0 < / P r e s e n t a t i o n O b j e c t T a g >  
 < / M M C O A _ O b j e c t T a g s > 
</file>

<file path=customXml/item68.xml>��< ? x m l   v e r s i o n = " 1 . 0 "   e n c o d i n g = " u t f - 1 6 " ? > < M M C O A _ O b j e c t T a g s   x m l n s : x s i = " h t t p : / / w w w . w 3 . o r g / 2 0 0 1 / X M L S c h e m a - i n s t a n c e "   x m l n s : x s d = " h t t p : / / w w w . w 3 . o r g / 2 0 0 1 / X M L S c h e m a " >  
     < P r e s e n t a t i o n O b j e c t T a g   T a g N a m e = " M M C 0 9 _ P O P U L A T E T E X T " > { L e g a l B a c k } < / P r e s e n t a t i o n O b j e c t T a g >  
 < / M M C O A _ O b j e c t T a g s > 
</file>

<file path=customXml/item7.xml>��< ? x m l   v e r s i o n = " 1 . 0 "   e n c o d i n g = " u t f - 1 6 " ? > < M M C O A _ O b j e c t T a g s   x m l n s : x s i = " h t t p : / / w w w . w 3 . o r g / 2 0 0 1 / X M L S c h e m a - i n s t a n c e "   x m l n s : x s d = " h t t p : / / w w w . w 3 . o r g / 2 0 0 1 / X M L S c h e m a " >  
     < P r e s e n t a t i o n O b j e c t T a g   T a g N a m e = " M M C 0 9 _ B R A N D F O N T S T Y L E " > M a s t e r T e x t < / P r e s e n t a t i o n O b j e c t T a g >  
 < / M M C O A _ O b j e c t T a g s > 
</file>

<file path=customXml/item8.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    < P r e s e n t a t i o n O b j e c t T a g   T a g N a m e = " M M C O A _ B A C K G R O U N D _ L O G O _ O P T I O N " > C O L O U R < / P r e s e n t a t i o n O b j e c t T a g >  
     < P r e s e n t a t i o n O b j e c t T a g   T a g N a m e = " M M C O A _ B A C K G R O U N D _ D I G E S T " > s o l i d ; W h i t e < / P r e s e n t a t i o n O b j e c t T a g >  
 < / M M C O A _ O b j e c t T a g s > 
</file>

<file path=customXml/item9.xml>��< ? x m l   v e r s i o n = " 1 . 0 "   e n c o d i n g = " u t f - 1 6 " ? > < M M C O A _ O b j e c t T a g s   x m l n s : x s i = " h t t p : / / w w w . w 3 . o r g / 2 0 0 1 / X M L S c h e m a - i n s t a n c e "   x m l n s : x s d = " h t t p : / / w w w . w 3 . o r g / 2 0 0 1 / X M L S c h e m a " >  
     < P r e s e n t a t i o n O b j e c t T a g   T a g N a m e = " M M C A L _ A s s e t I D " > d a b f 9 e a a - 6 b f e - 4 7 7 6 - b c 0 e - 2 7 8 8 1 e 6 8 f e 4 2 < / P r e s e n t a t i o n O b j e c t T a g >  
 < / M M C O A _ O b j e c t T a g s > 
</file>

<file path=customXml/itemProps1.xml><?xml version="1.0" encoding="utf-8"?>
<ds:datastoreItem xmlns:ds="http://schemas.openxmlformats.org/officeDocument/2006/customXml" ds:itemID="{A2764DF8-A282-42A9-AF7B-AFDFB0D5F43A}">
  <ds:schemaRefs>
    <ds:schemaRef ds:uri="http://schemas.microsoft.com/office/2006/metadata/properties"/>
    <ds:schemaRef ds:uri="http://schemas.microsoft.com/office/infopath/2007/PartnerControls"/>
  </ds:schemaRefs>
</ds:datastoreItem>
</file>

<file path=customXml/itemProps10.xml><?xml version="1.0" encoding="utf-8"?>
<ds:datastoreItem xmlns:ds="http://schemas.openxmlformats.org/officeDocument/2006/customXml" ds:itemID="{535DD0E2-5F87-46D2-ADCB-BF3B14328B93}">
  <ds:schemaRefs>
    <ds:schemaRef ds:uri="http://www.w3.org/2001/XMLSchema"/>
  </ds:schemaRefs>
</ds:datastoreItem>
</file>

<file path=customXml/itemProps11.xml><?xml version="1.0" encoding="utf-8"?>
<ds:datastoreItem xmlns:ds="http://schemas.openxmlformats.org/officeDocument/2006/customXml" ds:itemID="{E4CF58FF-8B25-476F-8B2F-439CAFE774DB}">
  <ds:schemaRefs>
    <ds:schemaRef ds:uri="http://www.w3.org/2001/XMLSchema"/>
  </ds:schemaRefs>
</ds:datastoreItem>
</file>

<file path=customXml/itemProps12.xml><?xml version="1.0" encoding="utf-8"?>
<ds:datastoreItem xmlns:ds="http://schemas.openxmlformats.org/officeDocument/2006/customXml" ds:itemID="{F59C340D-4F57-43A3-B5CD-4712B5DB8E9D}">
  <ds:schemaRefs>
    <ds:schemaRef ds:uri="http://www.w3.org/2001/XMLSchema"/>
  </ds:schemaRefs>
</ds:datastoreItem>
</file>

<file path=customXml/itemProps13.xml><?xml version="1.0" encoding="utf-8"?>
<ds:datastoreItem xmlns:ds="http://schemas.openxmlformats.org/officeDocument/2006/customXml" ds:itemID="{FFCFF866-B782-462C-B23B-92E4218871E8}">
  <ds:schemaRefs>
    <ds:schemaRef ds:uri="http://www.w3.org/2001/XMLSchema"/>
  </ds:schemaRefs>
</ds:datastoreItem>
</file>

<file path=customXml/itemProps14.xml><?xml version="1.0" encoding="utf-8"?>
<ds:datastoreItem xmlns:ds="http://schemas.openxmlformats.org/officeDocument/2006/customXml" ds:itemID="{C41181A3-BF44-4324-AECB-875CE9EE15F3}">
  <ds:schemaRefs>
    <ds:schemaRef ds:uri="http://www.w3.org/2001/XMLSchema"/>
  </ds:schemaRefs>
</ds:datastoreItem>
</file>

<file path=customXml/itemProps15.xml><?xml version="1.0" encoding="utf-8"?>
<ds:datastoreItem xmlns:ds="http://schemas.openxmlformats.org/officeDocument/2006/customXml" ds:itemID="{4E18DFB7-AF42-4887-A653-6AE4E129405F}">
  <ds:schemaRefs>
    <ds:schemaRef ds:uri="http://www.w3.org/2001/XMLSchema"/>
  </ds:schemaRefs>
</ds:datastoreItem>
</file>

<file path=customXml/itemProps16.xml><?xml version="1.0" encoding="utf-8"?>
<ds:datastoreItem xmlns:ds="http://schemas.openxmlformats.org/officeDocument/2006/customXml" ds:itemID="{433ED661-AEB4-48DD-920F-487E1C31A5FA}">
  <ds:schemaRefs>
    <ds:schemaRef ds:uri="http://www.w3.org/2001/XMLSchema"/>
  </ds:schemaRefs>
</ds:datastoreItem>
</file>

<file path=customXml/itemProps17.xml><?xml version="1.0" encoding="utf-8"?>
<ds:datastoreItem xmlns:ds="http://schemas.openxmlformats.org/officeDocument/2006/customXml" ds:itemID="{D9348C07-1E6B-4014-98CC-8BB85256C2E9}">
  <ds:schemaRefs>
    <ds:schemaRef ds:uri="http://www.w3.org/2001/XMLSchema"/>
  </ds:schemaRefs>
</ds:datastoreItem>
</file>

<file path=customXml/itemProps18.xml><?xml version="1.0" encoding="utf-8"?>
<ds:datastoreItem xmlns:ds="http://schemas.openxmlformats.org/officeDocument/2006/customXml" ds:itemID="{15E14063-6D15-404C-AFB6-43ADF0C0DD41}">
  <ds:schemaRefs>
    <ds:schemaRef ds:uri="http://www.w3.org/2001/XMLSchema"/>
  </ds:schemaRefs>
</ds:datastoreItem>
</file>

<file path=customXml/itemProps19.xml><?xml version="1.0" encoding="utf-8"?>
<ds:datastoreItem xmlns:ds="http://schemas.openxmlformats.org/officeDocument/2006/customXml" ds:itemID="{268400DD-65DB-470B-A06A-A85C4BBFF02F}">
  <ds:schemaRefs>
    <ds:schemaRef ds:uri="http://www.w3.org/2001/XMLSchema"/>
  </ds:schemaRefs>
</ds:datastoreItem>
</file>

<file path=customXml/itemProps2.xml><?xml version="1.0" encoding="utf-8"?>
<ds:datastoreItem xmlns:ds="http://schemas.openxmlformats.org/officeDocument/2006/customXml" ds:itemID="{442909CF-0390-42F5-9BB9-5C88FD03E747}">
  <ds:schemaRefs>
    <ds:schemaRef ds:uri="887d5c03-7ef8-44a5-84bc-0b2768140d17"/>
    <ds:schemaRef ds:uri="dda31852-0824-4e9a-b702-9c57543736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xml><?xml version="1.0" encoding="utf-8"?>
<ds:datastoreItem xmlns:ds="http://schemas.openxmlformats.org/officeDocument/2006/customXml" ds:itemID="{B3404B29-B12B-4AD6-9600-2326122AA242}">
  <ds:schemaRefs>
    <ds:schemaRef ds:uri="http://www.w3.org/2001/XMLSchema"/>
  </ds:schemaRefs>
</ds:datastoreItem>
</file>

<file path=customXml/itemProps21.xml><?xml version="1.0" encoding="utf-8"?>
<ds:datastoreItem xmlns:ds="http://schemas.openxmlformats.org/officeDocument/2006/customXml" ds:itemID="{DBB30C88-CD65-462F-B924-FDEB7A0F09BD}">
  <ds:schemaRefs>
    <ds:schemaRef ds:uri="http://www.w3.org/2001/XMLSchema"/>
  </ds:schemaRefs>
</ds:datastoreItem>
</file>

<file path=customXml/itemProps22.xml><?xml version="1.0" encoding="utf-8"?>
<ds:datastoreItem xmlns:ds="http://schemas.openxmlformats.org/officeDocument/2006/customXml" ds:itemID="{C4463173-EC99-467C-9A70-BD2BF1240458}">
  <ds:schemaRefs>
    <ds:schemaRef ds:uri="http://www.w3.org/2001/XMLSchema"/>
  </ds:schemaRefs>
</ds:datastoreItem>
</file>

<file path=customXml/itemProps23.xml><?xml version="1.0" encoding="utf-8"?>
<ds:datastoreItem xmlns:ds="http://schemas.openxmlformats.org/officeDocument/2006/customXml" ds:itemID="{02EDAAD7-30B6-4ACD-BA32-F10318B4E3BB}">
  <ds:schemaRefs>
    <ds:schemaRef ds:uri="http://www.w3.org/2001/XMLSchema"/>
  </ds:schemaRefs>
</ds:datastoreItem>
</file>

<file path=customXml/itemProps24.xml><?xml version="1.0" encoding="utf-8"?>
<ds:datastoreItem xmlns:ds="http://schemas.openxmlformats.org/officeDocument/2006/customXml" ds:itemID="{59FF60E1-E3A5-48EE-9FC1-39A09AF817D4}">
  <ds:schemaRefs>
    <ds:schemaRef ds:uri="http://www.w3.org/2001/XMLSchema"/>
  </ds:schemaRefs>
</ds:datastoreItem>
</file>

<file path=customXml/itemProps25.xml><?xml version="1.0" encoding="utf-8"?>
<ds:datastoreItem xmlns:ds="http://schemas.openxmlformats.org/officeDocument/2006/customXml" ds:itemID="{E39B11E5-077D-4BBF-AF63-E8B8A6D036DB}">
  <ds:schemaRefs>
    <ds:schemaRef ds:uri="http://www.w3.org/2001/XMLSchema"/>
  </ds:schemaRefs>
</ds:datastoreItem>
</file>

<file path=customXml/itemProps26.xml><?xml version="1.0" encoding="utf-8"?>
<ds:datastoreItem xmlns:ds="http://schemas.openxmlformats.org/officeDocument/2006/customXml" ds:itemID="{E917FBD8-6C97-4CD7-97F4-1E1500CE9A9C}">
  <ds:schemaRefs>
    <ds:schemaRef ds:uri="http://www.w3.org/2001/XMLSchema"/>
  </ds:schemaRefs>
</ds:datastoreItem>
</file>

<file path=customXml/itemProps27.xml><?xml version="1.0" encoding="utf-8"?>
<ds:datastoreItem xmlns:ds="http://schemas.openxmlformats.org/officeDocument/2006/customXml" ds:itemID="{9D125730-63B3-4611-99E5-A47E22D5544D}">
  <ds:schemaRefs>
    <ds:schemaRef ds:uri="http://www.w3.org/2001/XMLSchema"/>
  </ds:schemaRefs>
</ds:datastoreItem>
</file>

<file path=customXml/itemProps28.xml><?xml version="1.0" encoding="utf-8"?>
<ds:datastoreItem xmlns:ds="http://schemas.openxmlformats.org/officeDocument/2006/customXml" ds:itemID="{E571E618-B32B-4FB0-BD5B-D83EAD2F7B68}">
  <ds:schemaRefs>
    <ds:schemaRef ds:uri="http://www.w3.org/2001/XMLSchema"/>
  </ds:schemaRefs>
</ds:datastoreItem>
</file>

<file path=customXml/itemProps29.xml><?xml version="1.0" encoding="utf-8"?>
<ds:datastoreItem xmlns:ds="http://schemas.openxmlformats.org/officeDocument/2006/customXml" ds:itemID="{C39CAF09-DA15-4725-BDD7-277AA9A52B6D}">
  <ds:schemaRefs>
    <ds:schemaRef ds:uri="http://www.w3.org/2001/XMLSchema"/>
  </ds:schemaRefs>
</ds:datastoreItem>
</file>

<file path=customXml/itemProps3.xml><?xml version="1.0" encoding="utf-8"?>
<ds:datastoreItem xmlns:ds="http://schemas.openxmlformats.org/officeDocument/2006/customXml" ds:itemID="{176D62E5-DA5C-4B38-81FB-0C281FD786D9}">
  <ds:schemaRefs>
    <ds:schemaRef ds:uri="http://schemas.microsoft.com/sharepoint/v3/contenttype/forms"/>
  </ds:schemaRefs>
</ds:datastoreItem>
</file>

<file path=customXml/itemProps30.xml><?xml version="1.0" encoding="utf-8"?>
<ds:datastoreItem xmlns:ds="http://schemas.openxmlformats.org/officeDocument/2006/customXml" ds:itemID="{029D9584-4B2C-4846-9954-9B6C8317D3C7}">
  <ds:schemaRefs>
    <ds:schemaRef ds:uri="http://www.w3.org/2001/XMLSchema"/>
  </ds:schemaRefs>
</ds:datastoreItem>
</file>

<file path=customXml/itemProps31.xml><?xml version="1.0" encoding="utf-8"?>
<ds:datastoreItem xmlns:ds="http://schemas.openxmlformats.org/officeDocument/2006/customXml" ds:itemID="{281140D0-CFF4-4662-9C45-8943C23FC066}">
  <ds:schemaRefs>
    <ds:schemaRef ds:uri="http://www.w3.org/2001/XMLSchema"/>
  </ds:schemaRefs>
</ds:datastoreItem>
</file>

<file path=customXml/itemProps32.xml><?xml version="1.0" encoding="utf-8"?>
<ds:datastoreItem xmlns:ds="http://schemas.openxmlformats.org/officeDocument/2006/customXml" ds:itemID="{152C4616-E904-4841-9523-90E33BB5990C}">
  <ds:schemaRefs>
    <ds:schemaRef ds:uri="http://www.w3.org/2001/XMLSchema"/>
  </ds:schemaRefs>
</ds:datastoreItem>
</file>

<file path=customXml/itemProps33.xml><?xml version="1.0" encoding="utf-8"?>
<ds:datastoreItem xmlns:ds="http://schemas.openxmlformats.org/officeDocument/2006/customXml" ds:itemID="{9AB6D5B8-A713-49FD-B8B6-C61EDC3C2D4F}">
  <ds:schemaRefs>
    <ds:schemaRef ds:uri="http://www.w3.org/2001/XMLSchema"/>
  </ds:schemaRefs>
</ds:datastoreItem>
</file>

<file path=customXml/itemProps34.xml><?xml version="1.0" encoding="utf-8"?>
<ds:datastoreItem xmlns:ds="http://schemas.openxmlformats.org/officeDocument/2006/customXml" ds:itemID="{CECC2B06-B96D-401F-910E-06ACE8ED91D9}">
  <ds:schemaRefs>
    <ds:schemaRef ds:uri="http://www.w3.org/2001/XMLSchema"/>
  </ds:schemaRefs>
</ds:datastoreItem>
</file>

<file path=customXml/itemProps35.xml><?xml version="1.0" encoding="utf-8"?>
<ds:datastoreItem xmlns:ds="http://schemas.openxmlformats.org/officeDocument/2006/customXml" ds:itemID="{141B2937-7875-4AC8-9EAF-310928ACDCAC}">
  <ds:schemaRefs>
    <ds:schemaRef ds:uri="http://www.w3.org/2001/XMLSchema"/>
  </ds:schemaRefs>
</ds:datastoreItem>
</file>

<file path=customXml/itemProps36.xml><?xml version="1.0" encoding="utf-8"?>
<ds:datastoreItem xmlns:ds="http://schemas.openxmlformats.org/officeDocument/2006/customXml" ds:itemID="{5FDF1299-A818-4942-A99A-6ACC56029410}">
  <ds:schemaRefs>
    <ds:schemaRef ds:uri="http://www.w3.org/2001/XMLSchema"/>
  </ds:schemaRefs>
</ds:datastoreItem>
</file>

<file path=customXml/itemProps37.xml><?xml version="1.0" encoding="utf-8"?>
<ds:datastoreItem xmlns:ds="http://schemas.openxmlformats.org/officeDocument/2006/customXml" ds:itemID="{5FC8AD33-3A86-4DCF-AE6B-3071D443C944}">
  <ds:schemaRefs>
    <ds:schemaRef ds:uri="http://www.w3.org/2001/XMLSchema"/>
  </ds:schemaRefs>
</ds:datastoreItem>
</file>

<file path=customXml/itemProps38.xml><?xml version="1.0" encoding="utf-8"?>
<ds:datastoreItem xmlns:ds="http://schemas.openxmlformats.org/officeDocument/2006/customXml" ds:itemID="{B5EE003F-AACE-4CCD-AE5E-C319AB398FB9}">
  <ds:schemaRefs>
    <ds:schemaRef ds:uri="http://www.w3.org/2001/XMLSchema"/>
  </ds:schemaRefs>
</ds:datastoreItem>
</file>

<file path=customXml/itemProps39.xml><?xml version="1.0" encoding="utf-8"?>
<ds:datastoreItem xmlns:ds="http://schemas.openxmlformats.org/officeDocument/2006/customXml" ds:itemID="{B06F0990-77F0-4EB7-81D9-057B8021F2E2}">
  <ds:schemaRefs>
    <ds:schemaRef ds:uri="http://www.w3.org/2001/XMLSchema"/>
  </ds:schemaRefs>
</ds:datastoreItem>
</file>

<file path=customXml/itemProps4.xml><?xml version="1.0" encoding="utf-8"?>
<ds:datastoreItem xmlns:ds="http://schemas.openxmlformats.org/officeDocument/2006/customXml" ds:itemID="{BD5FAD33-8996-4B98-8C02-4A1550C6E017}">
  <ds:schemaRefs>
    <ds:schemaRef ds:uri="http://www.w3.org/2001/XMLSchema"/>
  </ds:schemaRefs>
</ds:datastoreItem>
</file>

<file path=customXml/itemProps40.xml><?xml version="1.0" encoding="utf-8"?>
<ds:datastoreItem xmlns:ds="http://schemas.openxmlformats.org/officeDocument/2006/customXml" ds:itemID="{03905E4F-F1A1-4BD9-AE13-0E0B59984559}">
  <ds:schemaRefs>
    <ds:schemaRef ds:uri="http://www.w3.org/2001/XMLSchema"/>
  </ds:schemaRefs>
</ds:datastoreItem>
</file>

<file path=customXml/itemProps41.xml><?xml version="1.0" encoding="utf-8"?>
<ds:datastoreItem xmlns:ds="http://schemas.openxmlformats.org/officeDocument/2006/customXml" ds:itemID="{F1B18864-DD5F-475F-B43E-533AC977E410}">
  <ds:schemaRefs>
    <ds:schemaRef ds:uri="http://www.w3.org/2001/XMLSchema"/>
  </ds:schemaRefs>
</ds:datastoreItem>
</file>

<file path=customXml/itemProps42.xml><?xml version="1.0" encoding="utf-8"?>
<ds:datastoreItem xmlns:ds="http://schemas.openxmlformats.org/officeDocument/2006/customXml" ds:itemID="{A3CD4C50-97C5-4A13-A5A2-9AD0815BCA0D}">
  <ds:schemaRefs>
    <ds:schemaRef ds:uri="http://www.w3.org/2001/XMLSchema"/>
  </ds:schemaRefs>
</ds:datastoreItem>
</file>

<file path=customXml/itemProps43.xml><?xml version="1.0" encoding="utf-8"?>
<ds:datastoreItem xmlns:ds="http://schemas.openxmlformats.org/officeDocument/2006/customXml" ds:itemID="{D96EB910-08C4-49B9-AB97-9ED59CB02E18}">
  <ds:schemaRefs>
    <ds:schemaRef ds:uri="http://www.w3.org/2001/XMLSchema"/>
  </ds:schemaRefs>
</ds:datastoreItem>
</file>

<file path=customXml/itemProps44.xml><?xml version="1.0" encoding="utf-8"?>
<ds:datastoreItem xmlns:ds="http://schemas.openxmlformats.org/officeDocument/2006/customXml" ds:itemID="{F4497770-156D-4938-BA98-5B2E06CE31CC}">
  <ds:schemaRefs>
    <ds:schemaRef ds:uri="http://www.w3.org/2001/XMLSchema"/>
  </ds:schemaRefs>
</ds:datastoreItem>
</file>

<file path=customXml/itemProps45.xml><?xml version="1.0" encoding="utf-8"?>
<ds:datastoreItem xmlns:ds="http://schemas.openxmlformats.org/officeDocument/2006/customXml" ds:itemID="{5071CEB3-5C80-4DBF-AE51-491CFD3DFA23}">
  <ds:schemaRefs>
    <ds:schemaRef ds:uri="http://www.w3.org/2001/XMLSchema"/>
  </ds:schemaRefs>
</ds:datastoreItem>
</file>

<file path=customXml/itemProps46.xml><?xml version="1.0" encoding="utf-8"?>
<ds:datastoreItem xmlns:ds="http://schemas.openxmlformats.org/officeDocument/2006/customXml" ds:itemID="{68704D0C-8AB9-42AB-B004-03E61D2FC4A7}">
  <ds:schemaRefs>
    <ds:schemaRef ds:uri="http://www.w3.org/2001/XMLSchema"/>
  </ds:schemaRefs>
</ds:datastoreItem>
</file>

<file path=customXml/itemProps47.xml><?xml version="1.0" encoding="utf-8"?>
<ds:datastoreItem xmlns:ds="http://schemas.openxmlformats.org/officeDocument/2006/customXml" ds:itemID="{4A8EF070-B7A1-4D20-AA54-61F173CA2706}">
  <ds:schemaRefs>
    <ds:schemaRef ds:uri="http://www.w3.org/2001/XMLSchema"/>
  </ds:schemaRefs>
</ds:datastoreItem>
</file>

<file path=customXml/itemProps48.xml><?xml version="1.0" encoding="utf-8"?>
<ds:datastoreItem xmlns:ds="http://schemas.openxmlformats.org/officeDocument/2006/customXml" ds:itemID="{43FD868C-286B-42F8-9784-A8204B274F36}">
  <ds:schemaRefs>
    <ds:schemaRef ds:uri="http://www.w3.org/2001/XMLSchema"/>
  </ds:schemaRefs>
</ds:datastoreItem>
</file>

<file path=customXml/itemProps49.xml><?xml version="1.0" encoding="utf-8"?>
<ds:datastoreItem xmlns:ds="http://schemas.openxmlformats.org/officeDocument/2006/customXml" ds:itemID="{938B4376-648B-4BE6-9532-F7F25472B23E}">
  <ds:schemaRefs>
    <ds:schemaRef ds:uri="http://www.w3.org/2001/XMLSchema"/>
  </ds:schemaRefs>
</ds:datastoreItem>
</file>

<file path=customXml/itemProps5.xml><?xml version="1.0" encoding="utf-8"?>
<ds:datastoreItem xmlns:ds="http://schemas.openxmlformats.org/officeDocument/2006/customXml" ds:itemID="{9B333AB5-3357-4D07-93E0-A8BB3B59721F}">
  <ds:schemaRefs>
    <ds:schemaRef ds:uri="http://www.w3.org/2001/XMLSchema"/>
  </ds:schemaRefs>
</ds:datastoreItem>
</file>

<file path=customXml/itemProps50.xml><?xml version="1.0" encoding="utf-8"?>
<ds:datastoreItem xmlns:ds="http://schemas.openxmlformats.org/officeDocument/2006/customXml" ds:itemID="{D14872BF-36DF-44ED-AFBA-A9DEF6435A9D}">
  <ds:schemaRefs>
    <ds:schemaRef ds:uri="http://www.w3.org/2001/XMLSchema"/>
  </ds:schemaRefs>
</ds:datastoreItem>
</file>

<file path=customXml/itemProps51.xml><?xml version="1.0" encoding="utf-8"?>
<ds:datastoreItem xmlns:ds="http://schemas.openxmlformats.org/officeDocument/2006/customXml" ds:itemID="{B3B12E2A-4CEF-41D4-B44A-015C2695F51B}">
  <ds:schemaRefs>
    <ds:schemaRef ds:uri="http://www.w3.org/2001/XMLSchema"/>
  </ds:schemaRefs>
</ds:datastoreItem>
</file>

<file path=customXml/itemProps52.xml><?xml version="1.0" encoding="utf-8"?>
<ds:datastoreItem xmlns:ds="http://schemas.openxmlformats.org/officeDocument/2006/customXml" ds:itemID="{0D39DF63-D74D-4908-8C6C-545FE16F3FC8}">
  <ds:schemaRefs>
    <ds:schemaRef ds:uri="http://www.w3.org/2001/XMLSchema"/>
  </ds:schemaRefs>
</ds:datastoreItem>
</file>

<file path=customXml/itemProps53.xml><?xml version="1.0" encoding="utf-8"?>
<ds:datastoreItem xmlns:ds="http://schemas.openxmlformats.org/officeDocument/2006/customXml" ds:itemID="{7514C59C-37A2-4548-8176-DEE012C681C8}">
  <ds:schemaRefs>
    <ds:schemaRef ds:uri="http://www.w3.org/2001/XMLSchema"/>
  </ds:schemaRefs>
</ds:datastoreItem>
</file>

<file path=customXml/itemProps54.xml><?xml version="1.0" encoding="utf-8"?>
<ds:datastoreItem xmlns:ds="http://schemas.openxmlformats.org/officeDocument/2006/customXml" ds:itemID="{19BCB8AB-C80F-48B0-97F9-FF07C27A1D7E}">
  <ds:schemaRefs>
    <ds:schemaRef ds:uri="http://www.w3.org/2001/XMLSchema"/>
  </ds:schemaRefs>
</ds:datastoreItem>
</file>

<file path=customXml/itemProps55.xml><?xml version="1.0" encoding="utf-8"?>
<ds:datastoreItem xmlns:ds="http://schemas.openxmlformats.org/officeDocument/2006/customXml" ds:itemID="{522E7529-97D3-4CE3-AA54-84A8416DC589}">
  <ds:schemaRefs>
    <ds:schemaRef ds:uri="http://www.w3.org/2001/XMLSchema"/>
  </ds:schemaRefs>
</ds:datastoreItem>
</file>

<file path=customXml/itemProps56.xml><?xml version="1.0" encoding="utf-8"?>
<ds:datastoreItem xmlns:ds="http://schemas.openxmlformats.org/officeDocument/2006/customXml" ds:itemID="{374B86CB-32AC-45FB-88D2-CCA50FC4B2AB}">
  <ds:schemaRefs>
    <ds:schemaRef ds:uri="http://www.w3.org/2001/XMLSchema"/>
  </ds:schemaRefs>
</ds:datastoreItem>
</file>

<file path=customXml/itemProps57.xml><?xml version="1.0" encoding="utf-8"?>
<ds:datastoreItem xmlns:ds="http://schemas.openxmlformats.org/officeDocument/2006/customXml" ds:itemID="{42E3680D-807F-4D09-8B9F-72618C2DDB88}">
  <ds:schemaRefs>
    <ds:schemaRef ds:uri="http://www.w3.org/2001/XMLSchema"/>
  </ds:schemaRefs>
</ds:datastoreItem>
</file>

<file path=customXml/itemProps58.xml><?xml version="1.0" encoding="utf-8"?>
<ds:datastoreItem xmlns:ds="http://schemas.openxmlformats.org/officeDocument/2006/customXml" ds:itemID="{2E039600-2985-4EF9-B4F5-62959B0CECFC}">
  <ds:schemaRefs>
    <ds:schemaRef ds:uri="http://www.w3.org/2001/XMLSchema"/>
  </ds:schemaRefs>
</ds:datastoreItem>
</file>

<file path=customXml/itemProps59.xml><?xml version="1.0" encoding="utf-8"?>
<ds:datastoreItem xmlns:ds="http://schemas.openxmlformats.org/officeDocument/2006/customXml" ds:itemID="{F8082CD6-FBCB-4ED3-9183-A8D15BCF9952}">
  <ds:schemaRefs>
    <ds:schemaRef ds:uri="http://www.w3.org/2001/XMLSchema"/>
  </ds:schemaRefs>
</ds:datastoreItem>
</file>

<file path=customXml/itemProps6.xml><?xml version="1.0" encoding="utf-8"?>
<ds:datastoreItem xmlns:ds="http://schemas.openxmlformats.org/officeDocument/2006/customXml" ds:itemID="{492FC0CD-A4A9-401E-847E-C8E616AD5CF1}">
  <ds:schemaRefs>
    <ds:schemaRef ds:uri="http://www.w3.org/2001/XMLSchema"/>
  </ds:schemaRefs>
</ds:datastoreItem>
</file>

<file path=customXml/itemProps60.xml><?xml version="1.0" encoding="utf-8"?>
<ds:datastoreItem xmlns:ds="http://schemas.openxmlformats.org/officeDocument/2006/customXml" ds:itemID="{58A7B698-9275-4C2E-8C21-57990D25C3B3}">
  <ds:schemaRefs>
    <ds:schemaRef ds:uri="http://www.w3.org/2001/XMLSchema"/>
  </ds:schemaRefs>
</ds:datastoreItem>
</file>

<file path=customXml/itemProps61.xml><?xml version="1.0" encoding="utf-8"?>
<ds:datastoreItem xmlns:ds="http://schemas.openxmlformats.org/officeDocument/2006/customXml" ds:itemID="{5DD7EA8E-D403-4068-AC25-533A63F4F05B}">
  <ds:schemaRefs>
    <ds:schemaRef ds:uri="http://www.w3.org/2001/XMLSchema"/>
  </ds:schemaRefs>
</ds:datastoreItem>
</file>

<file path=customXml/itemProps62.xml><?xml version="1.0" encoding="utf-8"?>
<ds:datastoreItem xmlns:ds="http://schemas.openxmlformats.org/officeDocument/2006/customXml" ds:itemID="{4C685421-F7A0-4349-829A-7D8B1AE77946}">
  <ds:schemaRefs>
    <ds:schemaRef ds:uri="http://www.w3.org/2001/XMLSchema"/>
  </ds:schemaRefs>
</ds:datastoreItem>
</file>

<file path=customXml/itemProps63.xml><?xml version="1.0" encoding="utf-8"?>
<ds:datastoreItem xmlns:ds="http://schemas.openxmlformats.org/officeDocument/2006/customXml" ds:itemID="{8A8C3F29-E99F-44FF-A23C-301DAABCA553}">
  <ds:schemaRefs>
    <ds:schemaRef ds:uri="http://www.w3.org/2001/XMLSchema"/>
  </ds:schemaRefs>
</ds:datastoreItem>
</file>

<file path=customXml/itemProps64.xml><?xml version="1.0" encoding="utf-8"?>
<ds:datastoreItem xmlns:ds="http://schemas.openxmlformats.org/officeDocument/2006/customXml" ds:itemID="{002C2A14-537E-492E-9CAA-0910F1219EDB}">
  <ds:schemaRefs>
    <ds:schemaRef ds:uri="http://www.w3.org/2001/XMLSchema"/>
  </ds:schemaRefs>
</ds:datastoreItem>
</file>

<file path=customXml/itemProps65.xml><?xml version="1.0" encoding="utf-8"?>
<ds:datastoreItem xmlns:ds="http://schemas.openxmlformats.org/officeDocument/2006/customXml" ds:itemID="{0405A5C4-32E9-4B90-932B-ED138EF0416E}">
  <ds:schemaRefs>
    <ds:schemaRef ds:uri="http://www.w3.org/2001/XMLSchema"/>
  </ds:schemaRefs>
</ds:datastoreItem>
</file>

<file path=customXml/itemProps66.xml><?xml version="1.0" encoding="utf-8"?>
<ds:datastoreItem xmlns:ds="http://schemas.openxmlformats.org/officeDocument/2006/customXml" ds:itemID="{08718727-651F-484A-8A0F-A71FB21A6324}">
  <ds:schemaRefs>
    <ds:schemaRef ds:uri="http://www.w3.org/2001/XMLSchema"/>
  </ds:schemaRefs>
</ds:datastoreItem>
</file>

<file path=customXml/itemProps67.xml><?xml version="1.0" encoding="utf-8"?>
<ds:datastoreItem xmlns:ds="http://schemas.openxmlformats.org/officeDocument/2006/customXml" ds:itemID="{1ED749D6-E798-400C-B85C-1E44D5D2E901}">
  <ds:schemaRefs>
    <ds:schemaRef ds:uri="http://www.w3.org/2001/XMLSchema"/>
  </ds:schemaRefs>
</ds:datastoreItem>
</file>

<file path=customXml/itemProps68.xml><?xml version="1.0" encoding="utf-8"?>
<ds:datastoreItem xmlns:ds="http://schemas.openxmlformats.org/officeDocument/2006/customXml" ds:itemID="{6E08A1E3-253A-4517-97D3-0BD56DB45B37}">
  <ds:schemaRefs>
    <ds:schemaRef ds:uri="http://www.w3.org/2001/XMLSchema"/>
  </ds:schemaRefs>
</ds:datastoreItem>
</file>

<file path=customXml/itemProps7.xml><?xml version="1.0" encoding="utf-8"?>
<ds:datastoreItem xmlns:ds="http://schemas.openxmlformats.org/officeDocument/2006/customXml" ds:itemID="{EA56DF1C-E699-4B8D-81DA-12283D7DDD50}">
  <ds:schemaRefs>
    <ds:schemaRef ds:uri="http://www.w3.org/2001/XMLSchema"/>
  </ds:schemaRefs>
</ds:datastoreItem>
</file>

<file path=customXml/itemProps8.xml><?xml version="1.0" encoding="utf-8"?>
<ds:datastoreItem xmlns:ds="http://schemas.openxmlformats.org/officeDocument/2006/customXml" ds:itemID="{0001F456-2A47-4EA6-BDC2-80DB07A5266D}">
  <ds:schemaRefs>
    <ds:schemaRef ds:uri="http://www.w3.org/2001/XMLSchema"/>
  </ds:schemaRefs>
</ds:datastoreItem>
</file>

<file path=customXml/itemProps9.xml><?xml version="1.0" encoding="utf-8"?>
<ds:datastoreItem xmlns:ds="http://schemas.openxmlformats.org/officeDocument/2006/customXml" ds:itemID="{47DD1DDE-EAC5-4ACB-BB06-C0D0D55ACEB1}">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5823</Words>
  <Application>Microsoft Office PowerPoint</Application>
  <PresentationFormat>Widescreen</PresentationFormat>
  <Paragraphs>673</Paragraphs>
  <Slides>69</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69</vt:i4>
      </vt:variant>
    </vt:vector>
  </HeadingPairs>
  <TitlesOfParts>
    <vt:vector size="79" baseType="lpstr">
      <vt:lpstr>Arial</vt:lpstr>
      <vt:lpstr>Calibri</vt:lpstr>
      <vt:lpstr>Calibri Light</vt:lpstr>
      <vt:lpstr>Courier New</vt:lpstr>
      <vt:lpstr>Georgia</vt:lpstr>
      <vt:lpstr>Mute</vt:lpstr>
      <vt:lpstr>Symbol</vt:lpstr>
      <vt:lpstr>Times New Roman</vt:lpstr>
      <vt:lpstr>Office Theme</vt:lpstr>
      <vt:lpstr>Marsh McLennan</vt:lpstr>
      <vt:lpstr>PowerPoint Presentation</vt:lpstr>
      <vt:lpstr>1. Call to Order and Roll Call to Establish Quorum </vt:lpstr>
      <vt:lpstr>2. Public Comment </vt:lpstr>
      <vt:lpstr>Public Comment</vt:lpstr>
      <vt:lpstr>Public Comment</vt:lpstr>
      <vt:lpstr>3. Review and Approve Minutes for November 16, 2021 SURG Meeting</vt:lpstr>
      <vt:lpstr>4. Annual Report on the Use of State and Local Money to Address Substance Misuse and Substance Use Disorders</vt:lpstr>
      <vt:lpstr>5. Review Initial Findings and Provide Feedback for the Statewide Needs Assessment for the Advisory Committee for Resilient Nevada</vt:lpstr>
      <vt:lpstr>Statewide Substance Use Working Group (SURG)</vt:lpstr>
      <vt:lpstr>PowerPoint Presentation</vt:lpstr>
      <vt:lpstr>Background and Methodology</vt:lpstr>
      <vt:lpstr>Nevada’s Substance Use History</vt:lpstr>
      <vt:lpstr>Needs Assessment</vt:lpstr>
      <vt:lpstr>Opioid Impact</vt:lpstr>
      <vt:lpstr>Opioid Impact</vt:lpstr>
      <vt:lpstr>Opioid Impact</vt:lpstr>
      <vt:lpstr>Opioid Impact</vt:lpstr>
      <vt:lpstr>Health Equity</vt:lpstr>
      <vt:lpstr>Opioid Availability</vt:lpstr>
      <vt:lpstr>Risk Factors</vt:lpstr>
      <vt:lpstr>System-Level Risk Factors</vt:lpstr>
      <vt:lpstr>Individual-Level Risk Factors</vt:lpstr>
      <vt:lpstr>Nevada Vulnerability  Assessment</vt:lpstr>
      <vt:lpstr>Polysubstance,  Co-Occurring Disorders, Suicide Impact</vt:lpstr>
      <vt:lpstr>Polysubstance Use</vt:lpstr>
      <vt:lpstr>Co-Occurring Conditions</vt:lpstr>
      <vt:lpstr>Current and Potential Resources/Programs</vt:lpstr>
      <vt:lpstr>Medication Assisted Treatment</vt:lpstr>
      <vt:lpstr>Housing and Employment</vt:lpstr>
      <vt:lpstr>Criminal Justice</vt:lpstr>
      <vt:lpstr>Harm Reduction</vt:lpstr>
      <vt:lpstr>Workforce Shortages</vt:lpstr>
      <vt:lpstr>Prevention and Recovery</vt:lpstr>
      <vt:lpstr>Local Interventions</vt:lpstr>
      <vt:lpstr>Parenting as a Path to Recovery</vt:lpstr>
      <vt:lpstr>John’s Hopkins Bloomberg School of Public Health – 2017</vt:lpstr>
      <vt:lpstr>PowerPoint Presentation</vt:lpstr>
      <vt:lpstr>Continued Data Collection and Review</vt:lpstr>
      <vt:lpstr>Advisory Council for Resilient Nevada (ACRN) Feedback</vt:lpstr>
      <vt:lpstr>PowerPoint Presentation</vt:lpstr>
      <vt:lpstr>PowerPoint Presentation</vt:lpstr>
      <vt:lpstr>6. Review and Provide Feedback for Draft Annual Report of the Statewide Substance Use Response Working Group</vt:lpstr>
      <vt:lpstr>  Presentation Draft Annual Report of the  Statewide Substance Use Response Working Group (SURG)</vt:lpstr>
      <vt:lpstr>About the Report </vt:lpstr>
      <vt:lpstr>Audience for the Report </vt:lpstr>
      <vt:lpstr>Contents</vt:lpstr>
      <vt:lpstr>Statewide Substance Use Response  Working Group (listed alphabetically)</vt:lpstr>
      <vt:lpstr>Context for Report </vt:lpstr>
      <vt:lpstr>Roles and Responsibilities of the SURG</vt:lpstr>
      <vt:lpstr>Roles and Responsibilities of the SURG</vt:lpstr>
      <vt:lpstr>Roles and Responsibilities of the SURG</vt:lpstr>
      <vt:lpstr>Roles and Responsibilities of the SURG</vt:lpstr>
      <vt:lpstr>Update on Nevada’s Opioid Litigation</vt:lpstr>
      <vt:lpstr>Update on Nevada’s Opioid Litigation</vt:lpstr>
      <vt:lpstr>Recommendations for the Establishment, Maintenance, Expansion or Improvement of Programs to Address Substance Misuse and Substance Use Disorders  </vt:lpstr>
      <vt:lpstr>Recommendations for the Establishment, Maintenance, Expansion or Improvement of Programs to Address Substance Misuse and Substance Use Disorders  </vt:lpstr>
      <vt:lpstr>Discussion on Specific Topics  </vt:lpstr>
      <vt:lpstr>Discussion on Specific Topics  </vt:lpstr>
      <vt:lpstr>Appendices</vt:lpstr>
      <vt:lpstr>Questions or Comments</vt:lpstr>
      <vt:lpstr>Action</vt:lpstr>
      <vt:lpstr>7. Establish Priorities and Process for the Upcoming Year to Accomplish the Business of the Working Group </vt:lpstr>
      <vt:lpstr>8. Review and Consider Items for March 9, 2022 SURG Meeting </vt:lpstr>
      <vt:lpstr>9. Public Comment. </vt:lpstr>
      <vt:lpstr>Public Comment</vt:lpstr>
      <vt:lpstr>Public Comment</vt:lpstr>
      <vt:lpstr>Public Comment</vt:lpstr>
      <vt:lpstr>10. Adjournment. </vt:lpstr>
      <vt:lpstr>Additional Information, Resources &amp; Updates Available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Hale</dc:creator>
  <cp:lastModifiedBy>Emma Rodriguez</cp:lastModifiedBy>
  <cp:revision>3</cp:revision>
  <dcterms:created xsi:type="dcterms:W3CDTF">2021-10-13T20:34:32Z</dcterms:created>
  <dcterms:modified xsi:type="dcterms:W3CDTF">2022-01-19T01:19:12Z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0x01010026D6FFDD1A96ED40918A9A3D826F5EDA</vt:lpwstr>
  </property>
</Properties>
</file>